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9T11:16:25.759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C7D0-A8DB-424A-8948-E2A3C6917B53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AEF4-FE51-4ABC-88C2-6EFA94696D0D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1101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4164313759"/>
      </p:ext>
    </p:extLst>
  </p:cSld>
  <p:clrMapOvr>
    <a:masterClrMapping/>
  </p:clrMapOvr>
  <p:transition spd="slow" advClick="0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985031048"/>
      </p:ext>
    </p:extLst>
  </p:cSld>
  <p:clrMapOvr>
    <a:masterClrMapping/>
  </p:clrMapOvr>
  <p:transition spd="slow" advClick="0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562263586"/>
      </p:ext>
    </p:extLst>
  </p:cSld>
  <p:clrMapOvr>
    <a:masterClrMapping/>
  </p:clrMapOvr>
  <p:transition spd="slow" advClick="0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1164100484"/>
      </p:ext>
    </p:extLst>
  </p:cSld>
  <p:clrMapOvr>
    <a:masterClrMapping/>
  </p:clrMapOvr>
  <p:transition spd="slow" advClick="0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264038927"/>
      </p:ext>
    </p:extLst>
  </p:cSld>
  <p:clrMapOvr>
    <a:masterClrMapping/>
  </p:clrMapOvr>
  <p:transition spd="slow" advClick="0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507659180"/>
      </p:ext>
    </p:extLst>
  </p:cSld>
  <p:clrMapOvr>
    <a:masterClrMapping/>
  </p:clrMapOvr>
  <p:transition spd="slow" advClick="0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4252361790"/>
      </p:ext>
    </p:extLst>
  </p:cSld>
  <p:clrMapOvr>
    <a:masterClrMapping/>
  </p:clrMapOvr>
  <p:transition spd="slow" advClick="0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1164874166"/>
      </p:ext>
    </p:extLst>
  </p:cSld>
  <p:clrMapOvr>
    <a:masterClrMapping/>
  </p:clrMapOvr>
  <p:transition spd="slow" advClick="0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542689255"/>
      </p:ext>
    </p:extLst>
  </p:cSld>
  <p:clrMapOvr>
    <a:masterClrMapping/>
  </p:clrMapOvr>
  <p:transition spd="slow" advClick="0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530754852"/>
      </p:ext>
    </p:extLst>
  </p:cSld>
  <p:clrMapOvr>
    <a:masterClrMapping/>
  </p:clrMapOvr>
  <p:transition spd="slow" advClick="0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4262486285"/>
      </p:ext>
    </p:extLst>
  </p:cSld>
  <p:clrMapOvr>
    <a:masterClrMapping/>
  </p:clrMapOvr>
  <p:transition spd="slow" advClick="0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4D98-D450-470F-BCCD-D1E1BE2CA3D6}" type="datetimeFigureOut">
              <a:rPr lang="be-BY" smtClean="0"/>
              <a:pPr/>
              <a:t>27.03.24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AAD6-0020-463F-8A32-D8054A26A91A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6457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96240" y="-1623588"/>
            <a:ext cx="12935823" cy="642418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--------------</a:t>
            </a:r>
            <a:endParaRPr lang="be-BY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90" y="3878959"/>
            <a:ext cx="6034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Century Gothic" panose="020B0502020202020204" pitchFamily="34" charset="0"/>
              </a:rPr>
              <a:t>Министерство связи и информатизации </a:t>
            </a:r>
            <a:br>
              <a:rPr lang="ru-RU" sz="2200" dirty="0" smtClean="0">
                <a:latin typeface="Century Gothic" panose="020B0502020202020204" pitchFamily="34" charset="0"/>
              </a:rPr>
            </a:br>
            <a:r>
              <a:rPr lang="ru-RU" sz="2200" dirty="0" smtClean="0">
                <a:latin typeface="Century Gothic" panose="020B0502020202020204" pitchFamily="34" charset="0"/>
              </a:rPr>
              <a:t>Республики Беларусь</a:t>
            </a:r>
            <a:endParaRPr lang="be-BY" sz="22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480" y="4913637"/>
            <a:ext cx="7181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Century Gothic" panose="020B0502020202020204" pitchFamily="34" charset="0"/>
              </a:rPr>
              <a:t>Учреждение образования</a:t>
            </a:r>
            <a:br>
              <a:rPr lang="ru-RU" sz="2200" dirty="0" smtClean="0">
                <a:latin typeface="Century Gothic" panose="020B0502020202020204" pitchFamily="34" charset="0"/>
              </a:rPr>
            </a:br>
            <a:r>
              <a:rPr lang="ru-RU" sz="2200" dirty="0" smtClean="0">
                <a:latin typeface="Century Gothic" panose="020B0502020202020204" pitchFamily="34" charset="0"/>
              </a:rPr>
              <a:t> «Белорусская государственная академия связи»</a:t>
            </a:r>
            <a:endParaRPr lang="be-BY" sz="22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59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0254" y="56071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  <a:t>90 лет готовит специалистов </a:t>
            </a:r>
            <a:b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</a:br>
            <a: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  <a:t>для работы на предприятиях и</a:t>
            </a:r>
            <a:b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</a:br>
            <a: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  <a:t> организациях отрасли связи</a:t>
            </a:r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296685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320" y="44848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Контингент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238" y="2465692"/>
            <a:ext cx="2321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Уровень ССО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1771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2160" y="910150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Уровень ВО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1155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21" y="3385660"/>
            <a:ext cx="3862705" cy="3137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850783"/>
            <a:ext cx="4651057" cy="41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39469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665" y="1452881"/>
            <a:ext cx="8848646" cy="4604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34644" y="314960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Издания</a:t>
            </a:r>
            <a:endParaRPr lang="be-BY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07561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2349" y="423239"/>
            <a:ext cx="2325422" cy="2330820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457" y="4464261"/>
            <a:ext cx="2679900" cy="2649197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702" y="2965549"/>
            <a:ext cx="2474648" cy="2444496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509" y="4824968"/>
            <a:ext cx="2601231" cy="2404397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218" y="2181923"/>
            <a:ext cx="1941943" cy="1947121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516" y="2457148"/>
            <a:ext cx="2316901" cy="2306130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87" y="890758"/>
            <a:ext cx="1956141" cy="1881958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563" y="585278"/>
            <a:ext cx="2204065" cy="2006741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1076" y="1738190"/>
            <a:ext cx="2046922" cy="2031738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791" y="23177"/>
            <a:ext cx="1927232" cy="1952306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271" y="2162654"/>
            <a:ext cx="2286000" cy="2198680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41575" y="51872"/>
            <a:ext cx="688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Посещение руководителями Министерств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Республики Беларусь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509" y="1675909"/>
            <a:ext cx="400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Встреча с руководителями отрасли связи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3323" y="4981392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Диалоговые площадки</a:t>
            </a:r>
            <a:endParaRPr lang="be-BY" dirty="0">
              <a:latin typeface="Century Gothic" panose="020B0502020202020204" pitchFamily="34" charset="0"/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>
            <a:off x="6848126" y="2111136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>
            <a:off x="3388667" y="5560964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925164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72599"/>
            <a:ext cx="13238480" cy="6939280"/>
          </a:xfrm>
          <a:prstGeom prst="rect">
            <a:avLst/>
          </a:prstGeom>
          <a:gradFill>
            <a:gsLst>
              <a:gs pos="45000">
                <a:schemeClr val="tx1">
                  <a:alpha val="6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55" y="1078190"/>
            <a:ext cx="6367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Спортивный клуб «Связист является структурным подразделением УО «Белорусская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государственная академия связи» и осуществляет деятельность по развитию физической культуры 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спорта среди студентов, преподавателей и сотрудников в свободно от учебы время.</a:t>
            </a:r>
            <a:endParaRPr lang="be-B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7120" y="616525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Соревнования</a:t>
            </a:r>
            <a:endParaRPr lang="be-B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515" y="1124356"/>
            <a:ext cx="4964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Республиканская универсиада;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Чемпионаты г. Минска среди УВО;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Спартакиада академии среди сборных команд курсов;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Конкурс МЧС «Студенты! Безопасность!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Будущее!»;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Кубок Академии;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Спартакиада студенческих общежитий;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Спортивно-массовые мероприятия города Минска;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Спортивные праздники, матчевые встречи, кубки.</a:t>
            </a:r>
            <a:endParaRPr lang="be-B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9840" y="49784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Спорт</a:t>
            </a:r>
            <a:endParaRPr lang="be-B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09" y="3700323"/>
            <a:ext cx="6271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Группы повышения спортивного мастерства</a:t>
            </a:r>
            <a:b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по видам спорта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209" y="5097407"/>
            <a:ext cx="2935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Волейбол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Мини-футбол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Баскетбол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Пожарное многоборье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9514" y="5159846"/>
            <a:ext cx="3690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Легкая атлетика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ОФП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Настольный теннис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Летнее и зимнее многоборье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80491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" t="6568" r="2582" b="2085"/>
          <a:stretch/>
        </p:blipFill>
        <p:spPr>
          <a:xfrm>
            <a:off x="822959" y="2889518"/>
            <a:ext cx="3962399" cy="365673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640" y="472501"/>
            <a:ext cx="615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Творческое объединение «Премьера»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17" y="1034679"/>
            <a:ext cx="1164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Культурно-воспитательный и просветительный центр, работающий в сфере</a:t>
            </a:r>
          </a:p>
          <a:p>
            <a:r>
              <a:rPr lang="ru-RU" dirty="0">
                <a:latin typeface="Century Gothic" panose="020B0502020202020204" pitchFamily="34" charset="0"/>
              </a:rPr>
              <a:t>э</a:t>
            </a:r>
            <a:r>
              <a:rPr lang="ru-RU" dirty="0" smtClean="0">
                <a:latin typeface="Century Gothic" panose="020B0502020202020204" pitchFamily="34" charset="0"/>
              </a:rPr>
              <a:t>стетического, духовно-нравственного воспитания студенческой молодежи.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Работа различных кружков по интересам – одно из наиболее распространенных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направлений внеучебной деятельности. В начале каждого учебного года в академии проводится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фестиваль «Новые имена» среди групп нового набора, победители которого материально поощряются, и пополняют творческие коллективы.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160" y="2789005"/>
            <a:ext cx="48718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Группа вокального пения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Коллектив эстрадного танца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Кружок хорового пения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Кружок актерского мастерства и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сценической речи «Академия талантов»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Клуб веселых и находчивых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Студия ТВ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Студия эстрадного вокального пения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879" y="4071554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ТО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«Премьера»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767426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7995920" y="2987040"/>
            <a:ext cx="4765040" cy="17068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863600" y="4663440"/>
            <a:ext cx="5242560" cy="14833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548640" y="1666240"/>
            <a:ext cx="3972560" cy="132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4159419" y="467361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Достижения студентов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1921470"/>
            <a:ext cx="51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Стипендии специального фонда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Президента Республики Беларусь за высокие достижения в учебе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2226" y="3237079"/>
            <a:ext cx="6047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Премии специального фонда Президента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Республики Беларусь за победы в республиканских международных конкурсах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профессионального мастерства 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2322" y="510032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Дипломы с отличием 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4410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473" y="379035"/>
            <a:ext cx="10058400" cy="452628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8818" y="5305425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Также у нас есть канал на </a:t>
            </a:r>
            <a:r>
              <a:rPr lang="en-US" sz="2400" dirty="0" smtClean="0">
                <a:latin typeface="Bahnschrift Light" panose="020B0502040204020203" pitchFamily="34" charset="0"/>
              </a:rPr>
              <a:t>YouTube!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7194" y="5767090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Подписывайтесь, будем рады :)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22258" y="5752505"/>
            <a:ext cx="5080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97929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4292" y="1066372"/>
            <a:ext cx="1303215" cy="76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7567" y="2157613"/>
            <a:ext cx="1044980" cy="817811"/>
          </a:xfrm>
          <a:prstGeom prst="flowChartConnector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1317" y="3439623"/>
            <a:ext cx="1736715" cy="657298"/>
          </a:xfrm>
          <a:prstGeom prst="flowChartConnector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1365" y="566695"/>
            <a:ext cx="2311111" cy="977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781" y="2856176"/>
            <a:ext cx="1891526" cy="495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07" y="66979"/>
            <a:ext cx="1016000" cy="816131"/>
          </a:xfrm>
          <a:prstGeom prst="flowChartConnector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8927" y="1995462"/>
            <a:ext cx="1281770" cy="608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9669" y="30292"/>
            <a:ext cx="1072807" cy="1072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4112" y="1244000"/>
            <a:ext cx="883920" cy="883920"/>
          </a:xfrm>
          <a:prstGeom prst="flowChartConnector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4845" y="393912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Гордость Академии. Места будущей работы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325" y="967971"/>
            <a:ext cx="948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Гордость Академии являются наши выпускники: три министра связи; руководство РУП «Белпочта»,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РУП «Белтелеком», руководители областных и других крупных организаций и предприятий отрасли связи. Более половины сотрудников РУП «Белтелеком» являются выпускниками Академии. Для РУП «Белпочта» Академия является основным поставщиком кадров (80-85%)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25" y="3103846"/>
            <a:ext cx="87172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Наши выпускники востребованы и в других организациях и предприятиях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всех отраслей республики: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- Ведущие </a:t>
            </a:r>
            <a:r>
              <a:rPr lang="en-US" dirty="0" smtClean="0">
                <a:latin typeface="Century Gothic" panose="020B0502020202020204" pitchFamily="34" charset="0"/>
              </a:rPr>
              <a:t>IT</a:t>
            </a:r>
            <a:r>
              <a:rPr lang="ru-RU" dirty="0" smtClean="0">
                <a:latin typeface="Century Gothic" panose="020B0502020202020204" pitchFamily="34" charset="0"/>
              </a:rPr>
              <a:t>-компании (ЕПАМ Системз, Ньюленд технолоджи, АйДиЭй Технолоджи и др.)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- Силовые ведомства РБ (ОАО «Агат-системы управления», Департамент обеспечения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оперативно-розыскной деятельности и др.)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- Национальная государственная телерадиокомпания, Национальный банк РБ и др.</a:t>
            </a:r>
            <a:br>
              <a:rPr lang="ru-RU" dirty="0" smtClean="0">
                <a:latin typeface="Century Gothic" panose="020B0502020202020204" pitchFamily="34" charset="0"/>
              </a:rPr>
            </a:b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Распределение (направление на работу) выпускников, обучавшихся за счет средств республиканского бюджета, составляет 100%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897802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0080" y="457200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Контактная информация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" y="1739632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Юридический адрес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220076, Минск, ул. Ф . Скорины, 8/2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" y="3329841"/>
            <a:ext cx="60564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Приемная ректора		+375 17 356-96-06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Факс				+375 17 373-44-14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Приемная комиссия		+375 17 379-41-14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Интернет-сайт		</a:t>
            </a:r>
            <a:r>
              <a:rPr lang="en-US" sz="2000" dirty="0" smtClean="0">
                <a:latin typeface="Century Gothic" panose="020B0502020202020204" pitchFamily="34" charset="0"/>
              </a:rPr>
              <a:t>http</a:t>
            </a:r>
            <a:r>
              <a:rPr lang="ru-RU" sz="2000" dirty="0" smtClean="0">
                <a:latin typeface="Century Gothic" panose="020B0502020202020204" pitchFamily="34" charset="0"/>
              </a:rPr>
              <a:t>://</a:t>
            </a:r>
            <a:r>
              <a:rPr lang="en-US" sz="2000" dirty="0" smtClean="0">
                <a:latin typeface="Century Gothic" panose="020B0502020202020204" pitchFamily="34" charset="0"/>
              </a:rPr>
              <a:t>bsac.by</a:t>
            </a:r>
            <a:r>
              <a:rPr lang="ru-RU" sz="2000" dirty="0" smtClean="0">
                <a:latin typeface="Century Gothic" panose="020B0502020202020204" pitchFamily="34" charset="0"/>
              </a:rPr>
              <a:t>/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E</a:t>
            </a:r>
            <a:r>
              <a:rPr lang="ru-RU" sz="2000" dirty="0" smtClean="0">
                <a:latin typeface="Century Gothic" panose="020B0502020202020204" pitchFamily="34" charset="0"/>
              </a:rPr>
              <a:t>-</a:t>
            </a:r>
            <a:r>
              <a:rPr lang="en-US" sz="2000" dirty="0" smtClean="0">
                <a:latin typeface="Century Gothic" panose="020B0502020202020204" pitchFamily="34" charset="0"/>
              </a:rPr>
              <a:t>mail			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latin typeface="Century Gothic" panose="020B0502020202020204" pitchFamily="34" charset="0"/>
              </a:rPr>
              <a:t>bsac@bsac.by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3667" y="4653280"/>
            <a:ext cx="3323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ЖДЕМ ВАС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В БЕЛОРУССКОЙ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ГОСУДАРСТВЕННОЙ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АКАДЕМИИ СВЯЗИ!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http://qrcoder.ru/code/?https%3A%2F%2Ft.me%2F%2BXYU6K4RWRW4wNGQy&amp;4&amp;0"/>
          <p:cNvPicPr/>
          <p:nvPr/>
        </p:nvPicPr>
        <p:blipFill>
          <a:blip r:embed="rId2"/>
          <a:srcRect l="7869" t="7563" r="8695" b="7563"/>
          <a:stretch>
            <a:fillRect/>
          </a:stretch>
        </p:blipFill>
        <p:spPr bwMode="auto">
          <a:xfrm>
            <a:off x="9399015" y="1848078"/>
            <a:ext cx="1179830" cy="1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360" y="1143516"/>
            <a:ext cx="569310" cy="501226"/>
          </a:xfrm>
          <a:prstGeom prst="flowChartConnector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3670" y="125436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Telegram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875776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953" y="-113933"/>
            <a:ext cx="4746047" cy="3499104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9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160" y="-835682"/>
            <a:ext cx="4923826" cy="3898392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653" y="4546834"/>
            <a:ext cx="2401938" cy="175716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6159" y="4539764"/>
            <a:ext cx="9421256" cy="1757168"/>
            <a:chOff x="10266" y="4546834"/>
            <a:chExt cx="9421256" cy="175716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1666" y="4546834"/>
              <a:ext cx="2259856" cy="175716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25875" y="4546834"/>
              <a:ext cx="2371372" cy="175716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sharpenSoften amount="48000"/>
                      </a14:imgEffect>
                      <a14:imgEffect>
                        <a14:brightnessContrast bright="-4000" contras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66" y="4564749"/>
              <a:ext cx="2533402" cy="173925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556862" y="2662600"/>
            <a:ext cx="261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3 учебных корпуса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2728" y="3807735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4 общежития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6765" y="12192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г. Витебск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0170160" y="670560"/>
            <a:ext cx="477520" cy="37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авая фигурная скобка 19"/>
          <p:cNvSpPr/>
          <p:nvPr/>
        </p:nvSpPr>
        <p:spPr>
          <a:xfrm rot="5400000">
            <a:off x="2144994" y="2355450"/>
            <a:ext cx="339401" cy="15082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1" name="TextBox 20"/>
          <p:cNvSpPr txBox="1"/>
          <p:nvPr/>
        </p:nvSpPr>
        <p:spPr>
          <a:xfrm>
            <a:off x="1685437" y="325977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г. Минск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9660270" y="5030520"/>
            <a:ext cx="613301" cy="450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73571" y="5700136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г. Витебск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9161" y="0"/>
            <a:ext cx="3965919" cy="29403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54316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5000">
                <a:schemeClr val="tx1">
                  <a:alpha val="6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36159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840" y="460158"/>
            <a:ext cx="4711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Материально-техническая база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510" y="1161495"/>
            <a:ext cx="1846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Библиотека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640" y="2228329"/>
            <a:ext cx="1067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Фонды насчитывают свыше 400 000 экземпляров книг, брошюр и периодических изданий 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0096" y="3085087"/>
            <a:ext cx="6131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Функционирует</a:t>
            </a:r>
            <a:r>
              <a:rPr lang="ru-RU" sz="2200" dirty="0" smtClean="0">
                <a:latin typeface="Century Gothic" panose="020B0502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электронная библиотека</a:t>
            </a: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858" y="3977488"/>
            <a:ext cx="10969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Информационные ресурсы,  предоставляемые электронной библиотекой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664" y="5829423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База данных собственной генерации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– электронный каталог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890" y="4886926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База данных учебно-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методических материалов 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5520" y="4864353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Цифровые коллекции 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электронной библиотеки 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30096" y="5980836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Ресурсы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Интернет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9598" y="4714213"/>
            <a:ext cx="3578950" cy="9917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5" name="Овал 54"/>
          <p:cNvSpPr/>
          <p:nvPr/>
        </p:nvSpPr>
        <p:spPr>
          <a:xfrm>
            <a:off x="2550160" y="5829423"/>
            <a:ext cx="2245360" cy="922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6" name="Овал 55"/>
          <p:cNvSpPr/>
          <p:nvPr/>
        </p:nvSpPr>
        <p:spPr>
          <a:xfrm>
            <a:off x="4489173" y="4678298"/>
            <a:ext cx="3495040" cy="9917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7" name="Овал 56"/>
          <p:cNvSpPr/>
          <p:nvPr/>
        </p:nvSpPr>
        <p:spPr>
          <a:xfrm>
            <a:off x="6389866" y="5720464"/>
            <a:ext cx="5242560" cy="7977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742522642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6231" y="609774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Созданы и функционируют следующие учебные центры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776" y="1746691"/>
            <a:ext cx="617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Информационно-обучающий центр </a:t>
            </a:r>
            <a:r>
              <a:rPr lang="en-US" dirty="0" smtClean="0">
                <a:latin typeface="Century Gothic" panose="020B0502020202020204" pitchFamily="34" charset="0"/>
              </a:rPr>
              <a:t>IP</a:t>
            </a:r>
            <a:r>
              <a:rPr lang="ru-RU" dirty="0" smtClean="0">
                <a:latin typeface="Century Gothic" panose="020B0502020202020204" pitchFamily="34" charset="0"/>
              </a:rPr>
              <a:t>-телефонии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776" y="2213431"/>
            <a:ext cx="917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Лаборатория систем и сетей передачи данных (фирменный центр «</a:t>
            </a:r>
            <a:r>
              <a:rPr lang="en-US" dirty="0" smtClean="0">
                <a:latin typeface="Century Gothic" panose="020B0502020202020204" pitchFamily="34" charset="0"/>
              </a:rPr>
              <a:t>Cisco</a:t>
            </a:r>
            <a:r>
              <a:rPr lang="ru-RU" dirty="0" smtClean="0">
                <a:latin typeface="Century Gothic" panose="020B0502020202020204" pitchFamily="34" charset="0"/>
              </a:rPr>
              <a:t>»);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776" y="2731928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Учебный центр «</a:t>
            </a:r>
            <a:r>
              <a:rPr lang="en-US" dirty="0" smtClean="0">
                <a:latin typeface="Century Gothic" panose="020B0502020202020204" pitchFamily="34" charset="0"/>
              </a:rPr>
              <a:t>Huawei Technologies Co.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776" y="3201183"/>
            <a:ext cx="567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Научно-образовательный центр «Умный город»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776" y="3719680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Лаборатория биометрической идентификации и вид</a:t>
            </a:r>
            <a:r>
              <a:rPr lang="en-US" dirty="0" smtClean="0">
                <a:latin typeface="Century Gothic" panose="020B0502020202020204" pitchFamily="34" charset="0"/>
              </a:rPr>
              <a:t>e</a:t>
            </a:r>
            <a:r>
              <a:rPr lang="ru-RU" dirty="0" smtClean="0">
                <a:latin typeface="Century Gothic" panose="020B0502020202020204" pitchFamily="34" charset="0"/>
              </a:rPr>
              <a:t>оаналитики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776" y="4238177"/>
            <a:ext cx="581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Автоматизированный учебный центр фирмы </a:t>
            </a:r>
            <a:r>
              <a:rPr lang="en-US" dirty="0" smtClean="0">
                <a:latin typeface="Century Gothic" panose="020B0502020202020204" pitchFamily="34" charset="0"/>
              </a:rPr>
              <a:t>C1</a:t>
            </a:r>
            <a:endParaRPr lang="be-BY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2960" y="5831840"/>
            <a:ext cx="10454640" cy="1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364" y="5266569"/>
            <a:ext cx="1275066" cy="1194159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651" y="5056108"/>
            <a:ext cx="1561564" cy="1551463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436" y="4910583"/>
            <a:ext cx="1892710" cy="1862834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1301" y="4751514"/>
            <a:ext cx="2193819" cy="21606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658963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182" y="866405"/>
            <a:ext cx="70391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Электросвязи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Инжиниринга и технологий связи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Заочного и дистанционного образования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Повышения квалификации и переподготовки кадров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Довузовской подготовки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358" y="3912708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Кафедры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761" y="3072348"/>
            <a:ext cx="936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Телекоммуникационных систем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Программного обеспечения сетей телекоммуникаций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Радио и информационных технологий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Инфокоммуникационных технологий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Организации и технологии почтовой связи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Цифровой экономики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Физических и математических основ информатики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Гуманитарных наук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Здорового образа жизни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Последипломного образования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Довузовского образования и русского языка как иностранного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Военная кафедра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46182" y="1139108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Факультеты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47093"/>
            <a:ext cx="3859045" cy="2310907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732306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0160"/>
            <a:ext cx="13238480" cy="6858000"/>
          </a:xfrm>
          <a:prstGeom prst="rect">
            <a:avLst/>
          </a:prstGeom>
          <a:gradFill>
            <a:gsLst>
              <a:gs pos="45000">
                <a:schemeClr val="tx1">
                  <a:alpha val="6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8295" y="497840"/>
            <a:ext cx="4948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(база 11 классов)</a:t>
            </a:r>
            <a:endParaRPr lang="be-B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360" y="1710680"/>
            <a:ext cx="1159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Специальности высшего образования</a:t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Автоматизация технологических процессов и производств 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Системы и сети инфокоммуникаций 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Прикладная информатика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Маркетинг </a:t>
            </a:r>
            <a:endParaRPr lang="be-BY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5429" y="5812667"/>
            <a:ext cx="7154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Срок обучения:</a:t>
            </a:r>
            <a:b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дневная форма получения образования – 4 года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379536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04480" y="2962364"/>
            <a:ext cx="2895600" cy="1060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Прямоугольник 9"/>
          <p:cNvSpPr/>
          <p:nvPr/>
        </p:nvSpPr>
        <p:spPr>
          <a:xfrm>
            <a:off x="2957518" y="4724400"/>
            <a:ext cx="4632002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" name="Прямоугольник 7"/>
          <p:cNvSpPr/>
          <p:nvPr/>
        </p:nvSpPr>
        <p:spPr>
          <a:xfrm>
            <a:off x="822960" y="2042160"/>
            <a:ext cx="4269117" cy="181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2062329" y="416560"/>
            <a:ext cx="8327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Специальности углубленного высшего образования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(магистратура)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608421"/>
            <a:ext cx="426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«Радиофизика 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информационные технологии»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960" y="3241040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«Автоматизация»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760" y="4876800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«Государственное управление»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53175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33680" y="2346960"/>
            <a:ext cx="4318000" cy="2072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" name="Овал 6"/>
          <p:cNvSpPr/>
          <p:nvPr/>
        </p:nvSpPr>
        <p:spPr>
          <a:xfrm>
            <a:off x="6126480" y="3963719"/>
            <a:ext cx="4542895" cy="21932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2793630" y="731520"/>
            <a:ext cx="733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Послевузовское образование </a:t>
            </a:r>
            <a:r>
              <a:rPr lang="en-US" sz="2000" dirty="0" smtClean="0">
                <a:latin typeface="Century Gothic" panose="020B0502020202020204" pitchFamily="34" charset="0"/>
              </a:rPr>
              <a:t>I</a:t>
            </a:r>
            <a:r>
              <a:rPr lang="ru-RU" sz="2000" dirty="0" smtClean="0">
                <a:latin typeface="Century Gothic" panose="020B0502020202020204" pitchFamily="34" charset="0"/>
              </a:rPr>
              <a:t> ступени (аспирантура)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2640280"/>
            <a:ext cx="3139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Приборы и методы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контроля природной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среды, веществ,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материалов и изделий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262" y="4622800"/>
            <a:ext cx="4278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Системы, сети и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устройства телекоммуникаций</a:t>
            </a:r>
            <a:endParaRPr lang="be-BY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73736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4400" y="579120"/>
            <a:ext cx="76979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Довузовская подготовка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подготовка лиц к поступлению в учреждения образования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320" y="2560320"/>
            <a:ext cx="75216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Дневные адаптационные подготовительные курсы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Дневные подготовительные курсы (подготовка к ЦТ и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внутренним вступительным испытания)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Дневные интенсивные подготовительные курсы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Дневные интенсивные подготовительные курсы «Русский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язык как иностранный»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3040" y="6065520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Тел.: +375 17 318-01-62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11760" y="2702560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" name="Стрелка вправо 7"/>
          <p:cNvSpPr/>
          <p:nvPr/>
        </p:nvSpPr>
        <p:spPr>
          <a:xfrm>
            <a:off x="111760" y="3360321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Стрелка вправо 8"/>
          <p:cNvSpPr/>
          <p:nvPr/>
        </p:nvSpPr>
        <p:spPr>
          <a:xfrm>
            <a:off x="111760" y="4218439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трелка вправо 9"/>
          <p:cNvSpPr/>
          <p:nvPr/>
        </p:nvSpPr>
        <p:spPr>
          <a:xfrm>
            <a:off x="111760" y="4846042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492460315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283</Words>
  <Application>Microsoft Office PowerPoint</Application>
  <PresentationFormat>Произвольный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37</cp:revision>
  <dcterms:created xsi:type="dcterms:W3CDTF">2024-02-09T05:49:50Z</dcterms:created>
  <dcterms:modified xsi:type="dcterms:W3CDTF">2024-03-27T06:00:19Z</dcterms:modified>
</cp:coreProperties>
</file>