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</p:sldMasterIdLst>
  <p:sldIdLst>
    <p:sldId id="256" r:id="rId3"/>
    <p:sldId id="282" r:id="rId4"/>
    <p:sldId id="272" r:id="rId5"/>
    <p:sldId id="284" r:id="rId6"/>
    <p:sldId id="273" r:id="rId7"/>
    <p:sldId id="274" r:id="rId8"/>
    <p:sldId id="275" r:id="rId9"/>
    <p:sldId id="270" r:id="rId10"/>
    <p:sldId id="271" r:id="rId11"/>
    <p:sldId id="260" r:id="rId12"/>
    <p:sldId id="263" r:id="rId13"/>
    <p:sldId id="277" r:id="rId14"/>
    <p:sldId id="283" r:id="rId15"/>
  </p:sldIdLst>
  <p:sldSz cx="9144000" cy="6858000" type="screen4x3"/>
  <p:notesSz cx="6813550" cy="98250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</p:showPr>
  <p:clrMru>
    <a:srgbClr val="C28408"/>
    <a:srgbClr val="9A6530"/>
    <a:srgbClr val="AD5E1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52AD-C0D8-4FDD-827E-874BFDB1F765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3213-0DBA-4B8E-B8C9-C77F29748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52AD-C0D8-4FDD-827E-874BFDB1F765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3213-0DBA-4B8E-B8C9-C77F29748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52AD-C0D8-4FDD-827E-874BFDB1F765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3213-0DBA-4B8E-B8C9-C77F29748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F6F88-49EC-42CB-8916-3150E436F14B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8864F-EAAE-4FFB-869B-43C3F0C38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F6F88-49EC-42CB-8916-3150E436F14B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8864F-EAAE-4FFB-869B-43C3F0C38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F6F88-49EC-42CB-8916-3150E436F14B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8864F-EAAE-4FFB-869B-43C3F0C38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F6F88-49EC-42CB-8916-3150E436F14B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8864F-EAAE-4FFB-869B-43C3F0C38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F6F88-49EC-42CB-8916-3150E436F14B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8864F-EAAE-4FFB-869B-43C3F0C38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F6F88-49EC-42CB-8916-3150E436F14B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8864F-EAAE-4FFB-869B-43C3F0C38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F6F88-49EC-42CB-8916-3150E436F14B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8864F-EAAE-4FFB-869B-43C3F0C38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F6F88-49EC-42CB-8916-3150E436F14B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8864F-EAAE-4FFB-869B-43C3F0C38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52AD-C0D8-4FDD-827E-874BFDB1F765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3213-0DBA-4B8E-B8C9-C77F29748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F6F88-49EC-42CB-8916-3150E436F14B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8864F-EAAE-4FFB-869B-43C3F0C38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F6F88-49EC-42CB-8916-3150E436F14B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8864F-EAAE-4FFB-869B-43C3F0C38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F6F88-49EC-42CB-8916-3150E436F14B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8864F-EAAE-4FFB-869B-43C3F0C38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52AD-C0D8-4FDD-827E-874BFDB1F765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3213-0DBA-4B8E-B8C9-C77F29748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52AD-C0D8-4FDD-827E-874BFDB1F765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3213-0DBA-4B8E-B8C9-C77F29748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52AD-C0D8-4FDD-827E-874BFDB1F765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3213-0DBA-4B8E-B8C9-C77F29748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52AD-C0D8-4FDD-827E-874BFDB1F765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3213-0DBA-4B8E-B8C9-C77F29748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52AD-C0D8-4FDD-827E-874BFDB1F765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3213-0DBA-4B8E-B8C9-C77F29748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52AD-C0D8-4FDD-827E-874BFDB1F765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3213-0DBA-4B8E-B8C9-C77F29748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52AD-C0D8-4FDD-827E-874BFDB1F765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3213-0DBA-4B8E-B8C9-C77F29748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Большая стена.png"/>
          <p:cNvPicPr>
            <a:picLocks noChangeAspect="1"/>
          </p:cNvPicPr>
          <p:nvPr/>
        </p:nvPicPr>
        <p:blipFill>
          <a:blip r:embed="rId13" cstate="print"/>
          <a:srcRect r="40625"/>
          <a:stretch>
            <a:fillRect/>
          </a:stretch>
        </p:blipFill>
        <p:spPr>
          <a:xfrm>
            <a:off x="0" y="0"/>
            <a:ext cx="9144000" cy="6858024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752AD-C0D8-4FDD-827E-874BFDB1F765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3213-0DBA-4B8E-B8C9-C77F2974898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73769189-touching-fingers-of-real-and-digital-businessmen-on-blurry-blue-city-background-close-up-future-conc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000924" y="214290"/>
            <a:ext cx="1928794" cy="12848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0" name="Рисунок 9" descr="45552777-businessman-hand-working-with-modern-technology-and-digital-layer-effect-as-business-strategy-concep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643042" y="2500306"/>
            <a:ext cx="1890698" cy="125949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643042" y="71414"/>
            <a:ext cx="5643601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cap="none" spc="0" dirty="0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Учреждение  образования</a:t>
            </a:r>
          </a:p>
          <a:p>
            <a:pPr algn="ctr"/>
            <a:r>
              <a:rPr lang="ru-RU" sz="3000" b="1" cap="none" spc="0" dirty="0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Белорусская  государственная</a:t>
            </a:r>
          </a:p>
          <a:p>
            <a:pPr algn="ctr"/>
            <a:r>
              <a:rPr lang="ru-RU" sz="3000" b="1" cap="none" spc="0" dirty="0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академия  связи</a:t>
            </a:r>
            <a:endParaRPr lang="ru-RU" sz="3000" b="1" cap="none" spc="0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2143116"/>
            <a:ext cx="4214842" cy="242889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9100450"/>
              </a:avLst>
            </a:prstTxWarp>
            <a:spAutoFit/>
          </a:bodyPr>
          <a:lstStyle/>
          <a:p>
            <a:pPr algn="ctr"/>
            <a:r>
              <a:rPr lang="ru-RU" sz="4800" b="1" cap="none" spc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    Мы  создаем    </a:t>
            </a:r>
            <a:endParaRPr lang="ru-RU" sz="4800" b="1" cap="none" spc="0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8596" y="1857364"/>
            <a:ext cx="4214842" cy="242889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>
                <a:gd name="adj" fmla="val 21358782"/>
              </a:avLst>
            </a:prstTxWarp>
            <a:spAutoFit/>
          </a:bodyPr>
          <a:lstStyle/>
          <a:p>
            <a:pPr algn="ctr"/>
            <a:r>
              <a:rPr lang="ru-RU" sz="4800" b="1" cap="none" spc="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    связь будущего   </a:t>
            </a:r>
            <a:endParaRPr lang="ru-RU" sz="4800" b="1" cap="none" spc="0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9" name="Рисунок 18" descr="Тумбы вариант 5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28596" y="142852"/>
            <a:ext cx="1214422" cy="1214422"/>
          </a:xfrm>
          <a:prstGeom prst="rect">
            <a:avLst/>
          </a:prstGeom>
        </p:spPr>
      </p:pic>
      <p:pic>
        <p:nvPicPr>
          <p:cNvPr id="20" name="Рисунок 19" descr="DSC_0011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000628" y="3389503"/>
            <a:ext cx="3605015" cy="239695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softRound"/>
            <a:extrusionClr>
              <a:srgbClr val="000000"/>
            </a:extrusionClr>
          </a:sp3d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Tm="15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Большая стена.png"/>
          <p:cNvPicPr>
            <a:picLocks noChangeAspect="1"/>
          </p:cNvPicPr>
          <p:nvPr/>
        </p:nvPicPr>
        <p:blipFill>
          <a:blip r:embed="rId13" cstate="print"/>
          <a:srcRect r="40625"/>
          <a:stretch>
            <a:fillRect/>
          </a:stretch>
        </p:blipFill>
        <p:spPr>
          <a:xfrm>
            <a:off x="0" y="0"/>
            <a:ext cx="9144000" cy="6858024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752AD-C0D8-4FDD-827E-874BFDB1F765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3213-0DBA-4B8E-B8C9-C77F297489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000892" y="6100724"/>
            <a:ext cx="214310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Академия  связи</a:t>
            </a:r>
            <a:endParaRPr lang="ru-RU" sz="2000" b="1" cap="none" spc="0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2" name="Рисунок 21" descr="Тумбы вариант 5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643726" y="6072206"/>
            <a:ext cx="428604" cy="4286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advTm="15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http://im101-tub.yandex.net/is?qboq8m9cJksQbuf-toZ0xP8lEoS61v_gdEJaJvB1_TM" TargetMode="External"/><Relationship Id="rId13" Type="http://schemas.openxmlformats.org/officeDocument/2006/relationships/image" Target="../media/image30.jpeg"/><Relationship Id="rId18" Type="http://schemas.openxmlformats.org/officeDocument/2006/relationships/image" Target="../media/image35.jpeg"/><Relationship Id="rId26" Type="http://schemas.openxmlformats.org/officeDocument/2006/relationships/image" Target="../media/image43.png"/><Relationship Id="rId39" Type="http://schemas.openxmlformats.org/officeDocument/2006/relationships/image" Target="../media/image56.png"/><Relationship Id="rId3" Type="http://schemas.openxmlformats.org/officeDocument/2006/relationships/hyperlink" Target="http://images.yandex.ru/yandsearch?p=1&amp;ed=1&amp;text=Huawei&amp;spsite=www.webplanetnews.ru&amp;img_url=www.cotka.ru/Lib/get_gr.asp?np=10478&amp;rpt=simage" TargetMode="External"/><Relationship Id="rId21" Type="http://schemas.openxmlformats.org/officeDocument/2006/relationships/image" Target="../media/image38.png"/><Relationship Id="rId34" Type="http://schemas.openxmlformats.org/officeDocument/2006/relationships/image" Target="../media/image51.jpeg"/><Relationship Id="rId42" Type="http://schemas.openxmlformats.org/officeDocument/2006/relationships/image" Target="../media/image59.png"/><Relationship Id="rId7" Type="http://schemas.openxmlformats.org/officeDocument/2006/relationships/image" Target="../media/image25.jpe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5" Type="http://schemas.openxmlformats.org/officeDocument/2006/relationships/image" Target="../media/image42.png"/><Relationship Id="rId33" Type="http://schemas.openxmlformats.org/officeDocument/2006/relationships/image" Target="../media/image50.jpeg"/><Relationship Id="rId38" Type="http://schemas.openxmlformats.org/officeDocument/2006/relationships/image" Target="../media/image55.jpeg"/><Relationship Id="rId46" Type="http://schemas.openxmlformats.org/officeDocument/2006/relationships/image" Target="../media/image63.png"/><Relationship Id="rId2" Type="http://schemas.openxmlformats.org/officeDocument/2006/relationships/image" Target="../media/image23.png"/><Relationship Id="rId16" Type="http://schemas.openxmlformats.org/officeDocument/2006/relationships/image" Target="../media/image33.png"/><Relationship Id="rId20" Type="http://schemas.openxmlformats.org/officeDocument/2006/relationships/image" Target="../media/image37.jpeg"/><Relationship Id="rId29" Type="http://schemas.openxmlformats.org/officeDocument/2006/relationships/image" Target="../media/image46.jpeg"/><Relationship Id="rId41" Type="http://schemas.openxmlformats.org/officeDocument/2006/relationships/image" Target="../media/image58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images.yandex.ru/yandsearch?p=17&amp;ed=1&amp;text=ZTE&amp;img_url=&amp;rpt=simage" TargetMode="External"/><Relationship Id="rId11" Type="http://schemas.openxmlformats.org/officeDocument/2006/relationships/image" Target="../media/image28.png"/><Relationship Id="rId24" Type="http://schemas.openxmlformats.org/officeDocument/2006/relationships/image" Target="../media/image41.png"/><Relationship Id="rId32" Type="http://schemas.openxmlformats.org/officeDocument/2006/relationships/image" Target="../media/image49.jpeg"/><Relationship Id="rId37" Type="http://schemas.openxmlformats.org/officeDocument/2006/relationships/image" Target="../media/image54.jpeg"/><Relationship Id="rId40" Type="http://schemas.openxmlformats.org/officeDocument/2006/relationships/image" Target="../media/image57.png"/><Relationship Id="rId45" Type="http://schemas.openxmlformats.org/officeDocument/2006/relationships/image" Target="../media/image62.png"/><Relationship Id="rId5" Type="http://schemas.openxmlformats.org/officeDocument/2006/relationships/image" Target="http://im7-tub.yandex.net/i?id=44209186&amp;tov=7" TargetMode="External"/><Relationship Id="rId15" Type="http://schemas.openxmlformats.org/officeDocument/2006/relationships/image" Target="../media/image32.jpeg"/><Relationship Id="rId23" Type="http://schemas.openxmlformats.org/officeDocument/2006/relationships/image" Target="../media/image40.jpeg"/><Relationship Id="rId28" Type="http://schemas.openxmlformats.org/officeDocument/2006/relationships/image" Target="../media/image45.jpeg"/><Relationship Id="rId36" Type="http://schemas.openxmlformats.org/officeDocument/2006/relationships/image" Target="../media/image53.png"/><Relationship Id="rId10" Type="http://schemas.openxmlformats.org/officeDocument/2006/relationships/image" Target="../media/image27.png"/><Relationship Id="rId19" Type="http://schemas.openxmlformats.org/officeDocument/2006/relationships/image" Target="../media/image36.jpeg"/><Relationship Id="rId31" Type="http://schemas.openxmlformats.org/officeDocument/2006/relationships/image" Target="../media/image48.png"/><Relationship Id="rId44" Type="http://schemas.openxmlformats.org/officeDocument/2006/relationships/image" Target="../media/image61.jpeg"/><Relationship Id="rId4" Type="http://schemas.openxmlformats.org/officeDocument/2006/relationships/image" Target="../media/image24.jpeg"/><Relationship Id="rId9" Type="http://schemas.openxmlformats.org/officeDocument/2006/relationships/image" Target="../media/image26.jpeg"/><Relationship Id="rId14" Type="http://schemas.openxmlformats.org/officeDocument/2006/relationships/image" Target="../media/image31.jpeg"/><Relationship Id="rId22" Type="http://schemas.openxmlformats.org/officeDocument/2006/relationships/image" Target="../media/image39.jpeg"/><Relationship Id="rId27" Type="http://schemas.openxmlformats.org/officeDocument/2006/relationships/image" Target="../media/image44.jpeg"/><Relationship Id="rId30" Type="http://schemas.openxmlformats.org/officeDocument/2006/relationships/image" Target="../media/image47.jpeg"/><Relationship Id="rId35" Type="http://schemas.openxmlformats.org/officeDocument/2006/relationships/image" Target="../media/image52.png"/><Relationship Id="rId43" Type="http://schemas.openxmlformats.org/officeDocument/2006/relationships/image" Target="../media/image6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0" y="0"/>
            <a:ext cx="3143240" cy="2000240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Параллелограмм 4"/>
          <p:cNvSpPr/>
          <p:nvPr/>
        </p:nvSpPr>
        <p:spPr>
          <a:xfrm>
            <a:off x="214282" y="571480"/>
            <a:ext cx="3643338" cy="928694"/>
          </a:xfrm>
          <a:prstGeom prst="parallelogram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642918"/>
            <a:ext cx="321471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Высшее образование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II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-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ая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 ступень</a:t>
            </a:r>
          </a:p>
        </p:txBody>
      </p:sp>
      <p:sp>
        <p:nvSpPr>
          <p:cNvPr id="7" name="Загнутый угол 6"/>
          <p:cNvSpPr/>
          <p:nvPr/>
        </p:nvSpPr>
        <p:spPr>
          <a:xfrm>
            <a:off x="4572000" y="2169375"/>
            <a:ext cx="4357718" cy="785818"/>
          </a:xfrm>
          <a:prstGeom prst="foldedCorner">
            <a:avLst/>
          </a:prstGeom>
          <a:solidFill>
            <a:schemeClr val="tx2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500562" y="2285992"/>
            <a:ext cx="44291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Государственное управление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9" name="Загнутый угол 8"/>
          <p:cNvSpPr/>
          <p:nvPr/>
        </p:nvSpPr>
        <p:spPr>
          <a:xfrm>
            <a:off x="4572000" y="3286124"/>
            <a:ext cx="4357718" cy="785818"/>
          </a:xfrm>
          <a:prstGeom prst="foldedCorner">
            <a:avLst/>
          </a:prstGeom>
          <a:solidFill>
            <a:schemeClr val="tx2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500562" y="3395963"/>
            <a:ext cx="428628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Автоматизация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1" name="Загнутый угол 10"/>
          <p:cNvSpPr/>
          <p:nvPr/>
        </p:nvSpPr>
        <p:spPr>
          <a:xfrm>
            <a:off x="4572000" y="4429132"/>
            <a:ext cx="4357718" cy="785818"/>
          </a:xfrm>
          <a:prstGeom prst="foldedCorner">
            <a:avLst/>
          </a:prstGeom>
          <a:solidFill>
            <a:schemeClr val="tx2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500562" y="4535440"/>
            <a:ext cx="4286280" cy="4462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Радиофизика</a:t>
            </a:r>
            <a:endParaRPr lang="ru-RU" sz="23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5" name="Содержимое 3" descr="IMG_507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3469005"/>
            <a:ext cx="2643206" cy="2960391"/>
          </a:xfrm>
          <a:prstGeom prst="cloud">
            <a:avLst/>
          </a:prstGeom>
          <a:noFill/>
          <a:ln w="57150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6" name="Picture 4" descr="IMG_07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71612"/>
            <a:ext cx="2857520" cy="2274278"/>
          </a:xfrm>
          <a:prstGeom prst="cloud">
            <a:avLst/>
          </a:prstGeom>
          <a:noFill/>
          <a:ln w="57150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advTm="15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0" y="0"/>
            <a:ext cx="3143240" cy="2000240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Параллелограмм 4"/>
          <p:cNvSpPr/>
          <p:nvPr/>
        </p:nvSpPr>
        <p:spPr>
          <a:xfrm>
            <a:off x="214282" y="571480"/>
            <a:ext cx="2857520" cy="571504"/>
          </a:xfrm>
          <a:prstGeom prst="parallelogram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642918"/>
            <a:ext cx="321471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Наши партнеры</a:t>
            </a:r>
          </a:p>
        </p:txBody>
      </p:sp>
      <p:pic>
        <p:nvPicPr>
          <p:cNvPr id="13" name="Picture 4" descr="logo-firm-red-blue"/>
          <p:cNvPicPr>
            <a:picLocks noChangeAspect="1" noChangeArrowheads="1"/>
          </p:cNvPicPr>
          <p:nvPr/>
        </p:nvPicPr>
        <p:blipFill>
          <a:blip r:embed="rId2" cstate="print">
            <a:lum contrast="24000"/>
          </a:blip>
          <a:srcRect/>
          <a:stretch>
            <a:fillRect/>
          </a:stretch>
        </p:blipFill>
        <p:spPr bwMode="auto">
          <a:xfrm>
            <a:off x="5929322" y="5028968"/>
            <a:ext cx="963588" cy="545552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pic>
        <p:nvPicPr>
          <p:cNvPr id="14" name="Picture 4" descr="http://im7-tub.yandex.net/i?id=44209186&amp;tov=7">
            <a:hlinkClick r:id="rId3"/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4286248" y="5028968"/>
            <a:ext cx="650872" cy="650872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5" name="Picture 4" descr="http://im101-tub.yandex.net/is?qboq8m9cJksQbuf-toZ0xP8lEoS61v_gdEJaJvB1_TM">
            <a:hlinkClick r:id="rId6"/>
          </p:cNvPr>
          <p:cNvPicPr>
            <a:picLocks noChangeAspect="1" noChangeArrowheads="1"/>
          </p:cNvPicPr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3357554" y="5100406"/>
            <a:ext cx="675943" cy="500066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pic>
        <p:nvPicPr>
          <p:cNvPr id="16" name="Picture 7" descr="img50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728" y="5009828"/>
            <a:ext cx="714380" cy="662082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pic>
        <p:nvPicPr>
          <p:cNvPr id="17" name="Picture 8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57422" y="5028968"/>
            <a:ext cx="762209" cy="647699"/>
          </a:xfrm>
          <a:prstGeom prst="rect">
            <a:avLst/>
          </a:prstGeom>
          <a:noFill/>
          <a:ln w="9525" algn="ctr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1" name="Рисунок 10" descr="Высшая школа связи Alytaus Kolegija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98892" y="1570217"/>
            <a:ext cx="1944216" cy="386917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2" name="Рисунок 11" descr="Вильнюсская коллегия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428992" y="571480"/>
            <a:ext cx="1944216" cy="599836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9" name="Рисунок 18" descr="Западноморский  технологический университет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808" r="24979"/>
          <a:stretch>
            <a:fillRect/>
          </a:stretch>
        </p:blipFill>
        <p:spPr>
          <a:xfrm>
            <a:off x="7000892" y="5028968"/>
            <a:ext cx="642942" cy="65416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20" name="Рисунок 19" descr="Таджикский национальный университет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488" y="4171712"/>
            <a:ext cx="642942" cy="642942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21" name="Рисунок 20" descr="Московский Технический Университет связи и Информатики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280" r="12201"/>
          <a:stretch>
            <a:fillRect/>
          </a:stretch>
        </p:blipFill>
        <p:spPr>
          <a:xfrm>
            <a:off x="3643306" y="4100274"/>
            <a:ext cx="714380" cy="682016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22" name="Рисунок 21" descr="Азербайджанский технический университет.png"/>
          <p:cNvPicPr preferRelativeResize="0">
            <a:picLocks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29586" y="3100142"/>
            <a:ext cx="642942" cy="642942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23" name="Рисунок 22" descr="Ташкентский университет информационных технологий.png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0760" y="3100142"/>
            <a:ext cx="686356" cy="685124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24" name="Рисунок 23" descr="Государственная высшая  производственная школа.jpg"/>
          <p:cNvPicPr preferRelativeResize="0">
            <a:picLocks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429520" y="4171712"/>
            <a:ext cx="571504" cy="571504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25" name="Рисунок 24" descr="Чешский технический университет.jpg"/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626" t="17638" r="9641" b="19435"/>
          <a:stretch>
            <a:fillRect/>
          </a:stretch>
        </p:blipFill>
        <p:spPr>
          <a:xfrm>
            <a:off x="2428860" y="1457068"/>
            <a:ext cx="1285884" cy="555629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26" name="Рисунок 25" descr="Тверский.jpg"/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43900" y="4100274"/>
            <a:ext cx="714380" cy="71438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27" name="Рисунок 26" descr="Одесская национальная  академия связи, Одесса.png"/>
          <p:cNvPicPr>
            <a:picLocks noChangeAspect="1"/>
          </p:cNvPicPr>
          <p:nvPr/>
        </p:nvPicPr>
        <p:blipFill>
          <a:blip r:embed="rId21" cstate="print"/>
          <a:srcRect l="20154" r="20155"/>
          <a:stretch>
            <a:fillRect/>
          </a:stretch>
        </p:blipFill>
        <p:spPr>
          <a:xfrm>
            <a:off x="6715141" y="4214818"/>
            <a:ext cx="453710" cy="500066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28" name="Рисунок 27" descr="Daugavpils University, Daugavpils.jpg"/>
          <p:cNvPicPr>
            <a:picLocks noChangeAspect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29322" y="4143380"/>
            <a:ext cx="548433" cy="577774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29" name="Рисунок 28" descr="Азербайджанский  государственный Университет.jpg"/>
          <p:cNvPicPr>
            <a:picLocks noChangeAspect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138" r="17713"/>
          <a:stretch>
            <a:fillRect/>
          </a:stretch>
        </p:blipFill>
        <p:spPr>
          <a:xfrm>
            <a:off x="6858016" y="3100142"/>
            <a:ext cx="764232" cy="671582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30" name="Рисунок 29" descr="Лидер.png"/>
          <p:cNvPicPr>
            <a:picLocks noChangeAspect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1934" y="1457068"/>
            <a:ext cx="1500198" cy="586212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32" name="Рисунок 31" descr="isma-university-riga-latvia.png"/>
          <p:cNvPicPr>
            <a:picLocks noChangeAspect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760" b="24401"/>
          <a:stretch>
            <a:fillRect/>
          </a:stretch>
        </p:blipFill>
        <p:spPr>
          <a:xfrm>
            <a:off x="4017026" y="2242886"/>
            <a:ext cx="964647" cy="500066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33" name="Рисунок 32" descr="Collegium humanum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5572132" y="571480"/>
            <a:ext cx="1268484" cy="571504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34" name="Рисунок 33" descr="Курский институт менеджмента, экономики и бизнеса.jpg"/>
          <p:cNvPicPr>
            <a:picLocks noChangeAspect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8148" y="1514218"/>
            <a:ext cx="1000132" cy="514354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35" name="Рисунок 34" descr="Бакинская высшая школа нефти.jpg"/>
          <p:cNvPicPr>
            <a:picLocks noChangeAspect="1"/>
          </p:cNvPicPr>
          <p:nvPr/>
        </p:nvPicPr>
        <p:blipFill>
          <a:blip r:embed="rId2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37701" t="8001" r="38521" b="46400"/>
          <a:stretch>
            <a:fillRect/>
          </a:stretch>
        </p:blipFill>
        <p:spPr>
          <a:xfrm>
            <a:off x="4500562" y="4100274"/>
            <a:ext cx="571504" cy="748867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36" name="Рисунок 35" descr="Институт предпринимательства и сервиса.jpeg"/>
          <p:cNvPicPr>
            <a:picLocks noChangeAspect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561" b="16400"/>
          <a:stretch>
            <a:fillRect/>
          </a:stretch>
        </p:blipFill>
        <p:spPr>
          <a:xfrm>
            <a:off x="5143504" y="5028968"/>
            <a:ext cx="714380" cy="536063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37" name="Рисунок 36" descr="Туркменский государственный университет транспорта.jpg"/>
          <p:cNvPicPr>
            <a:picLocks noChangeAspect="1"/>
          </p:cNvPicPr>
          <p:nvPr/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10" y="3171580"/>
            <a:ext cx="642942" cy="642942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38" name="Рисунок 37" descr="Шанхайский университет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1428728" y="3171580"/>
            <a:ext cx="500066" cy="629849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39" name="Рисунок 38" descr="Ростовский колледж связи.jpg"/>
          <p:cNvPicPr>
            <a:picLocks noChangeAspect="1"/>
          </p:cNvPicPr>
          <p:nvPr/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3108" y="3171580"/>
            <a:ext cx="571504" cy="571504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41" name="Рисунок 40" descr="Институт электроники и телекоммуникации.jpg"/>
          <p:cNvPicPr>
            <a:picLocks noChangeAspect="1"/>
          </p:cNvPicPr>
          <p:nvPr/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488" y="3171580"/>
            <a:ext cx="557565" cy="571504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42" name="Рисунок 41" descr="Международный университет информационных технологий.jp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7000892" y="633299"/>
            <a:ext cx="1785950" cy="395141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44" name="Рисунок 43" descr="Белостоцкий.pn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1571604" y="2242886"/>
            <a:ext cx="2088232" cy="494954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45" name="Рисунок 44" descr="Шауляйский государственный колледж связи.png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5857884" y="1457068"/>
            <a:ext cx="1643074" cy="57784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46" name="Рисунок 45" descr="Технический университет Софии.jpg"/>
          <p:cNvPicPr>
            <a:picLocks noChangeAspect="1"/>
          </p:cNvPicPr>
          <p:nvPr/>
        </p:nvPicPr>
        <p:blipFill>
          <a:blip r:embed="rId37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868" y="3171580"/>
            <a:ext cx="571504" cy="573497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47" name="Рисунок 46" descr="Юго-Западный государственный университет.jpg"/>
          <p:cNvPicPr>
            <a:picLocks noChangeAspect="1"/>
          </p:cNvPicPr>
          <p:nvPr/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052" r="13701"/>
          <a:stretch>
            <a:fillRect/>
          </a:stretch>
        </p:blipFill>
        <p:spPr>
          <a:xfrm>
            <a:off x="1357290" y="4171712"/>
            <a:ext cx="610766" cy="571504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48" name="Рисунок 47" descr="Иннополис.png"/>
          <p:cNvPicPr>
            <a:picLocks noChangeAspect="1"/>
          </p:cNvPicPr>
          <p:nvPr/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02910" y="2242886"/>
            <a:ext cx="1928826" cy="46372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49" name="Рисунок 48" descr="Государственный университет телекоммуникаций.png"/>
          <p:cNvPicPr>
            <a:picLocks noChangeAspect="1"/>
          </p:cNvPicPr>
          <p:nvPr/>
        </p:nvPicPr>
        <p:blipFill>
          <a:blip r:embed="rId40" cstate="print"/>
          <a:srcRect l="14462" t="8335" r="7109" b="12011"/>
          <a:stretch>
            <a:fillRect/>
          </a:stretch>
        </p:blipFill>
        <p:spPr>
          <a:xfrm>
            <a:off x="642910" y="4171712"/>
            <a:ext cx="562712" cy="571504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0" name="Рисунок 49" descr="Казахско-русский Международный университет.jpg"/>
          <p:cNvPicPr>
            <a:picLocks noChangeAspect="1"/>
          </p:cNvPicPr>
          <p:nvPr/>
        </p:nvPicPr>
        <p:blipFill>
          <a:blip r:embed="rId4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3108" y="4171712"/>
            <a:ext cx="571504" cy="571504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1" name="Рисунок 50" descr="Каирский университет.png"/>
          <p:cNvPicPr>
            <a:picLocks noChangeAspect="1"/>
          </p:cNvPicPr>
          <p:nvPr/>
        </p:nvPicPr>
        <p:blipFill>
          <a:blip r:embed="rId42" cstate="print"/>
          <a:srcRect l="16709" r="16709" b="13251"/>
          <a:stretch>
            <a:fillRect/>
          </a:stretch>
        </p:blipFill>
        <p:spPr>
          <a:xfrm>
            <a:off x="5214942" y="4143380"/>
            <a:ext cx="513608" cy="642942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2" name="Рисунок 51" descr="Техническим университетом Багдад..jpg"/>
          <p:cNvPicPr>
            <a:picLocks noChangeAspect="1"/>
          </p:cNvPicPr>
          <p:nvPr/>
        </p:nvPicPr>
        <p:blipFill>
          <a:blip r:embed="rId4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3504" y="3171580"/>
            <a:ext cx="642596" cy="650729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3" name="Рисунок 52" descr="Национальный авиационный университет.jpg"/>
          <p:cNvPicPr>
            <a:picLocks noChangeAspect="1"/>
          </p:cNvPicPr>
          <p:nvPr/>
        </p:nvPicPr>
        <p:blipFill>
          <a:blip r:embed="rId4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810" y="3171580"/>
            <a:ext cx="785818" cy="620893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5" name="Picture 2" descr="http://www.promsvyaz.by/img/logo.png"/>
          <p:cNvPicPr>
            <a:picLocks noChangeAspect="1" noChangeArrowheads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785786" y="5962301"/>
            <a:ext cx="2643206" cy="60997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6" name="Picture 4" descr="http://www.giprosvjaz.by/images/logo_gs.png"/>
          <p:cNvPicPr>
            <a:picLocks noChangeAspect="1" noChangeArrowheads="1"/>
          </p:cNvPicPr>
          <p:nvPr/>
        </p:nvPicPr>
        <p:blipFill>
          <a:blip r:embed="rId46" cstate="print"/>
          <a:srcRect/>
          <a:stretch>
            <a:fillRect/>
          </a:stretch>
        </p:blipFill>
        <p:spPr bwMode="auto">
          <a:xfrm>
            <a:off x="3857621" y="5929330"/>
            <a:ext cx="2164568" cy="64294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ransition advTm="15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0" y="0"/>
            <a:ext cx="3143240" cy="2000240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Параллелограмм 4"/>
          <p:cNvSpPr/>
          <p:nvPr/>
        </p:nvSpPr>
        <p:spPr>
          <a:xfrm>
            <a:off x="214282" y="571480"/>
            <a:ext cx="4214842" cy="928694"/>
          </a:xfrm>
          <a:prstGeom prst="parallelogram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642918"/>
            <a:ext cx="40005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Трудоустройство наших 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маркетологов</a:t>
            </a:r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2050" name="Picture 2" descr="Y:\KAFEDRA$\Фотографии студентов\06-07.11.12 Встреча с молодыми специалистами\DSCN56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214290"/>
            <a:ext cx="2571768" cy="1928981"/>
          </a:xfrm>
          <a:prstGeom prst="cloud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8" name="Прямоугольник 7"/>
          <p:cNvSpPr/>
          <p:nvPr/>
        </p:nvSpPr>
        <p:spPr>
          <a:xfrm>
            <a:off x="214282" y="1928802"/>
            <a:ext cx="76261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anose="05000000000000000000" pitchFamily="2" charset="2"/>
              <a:buChar char="ü"/>
            </a:pPr>
            <a:r>
              <a:rPr lang="ru-RU" altLang="ru-RU" b="1" dirty="0" smtClean="0">
                <a:latin typeface="Constantia" panose="02030602050306030303" pitchFamily="18" charset="0"/>
              </a:rPr>
              <a:t>Министерство связи и информатизации</a:t>
            </a:r>
            <a:r>
              <a:rPr lang="en-US" altLang="ru-RU" b="1" dirty="0" smtClean="0">
                <a:latin typeface="Constantia" panose="02030602050306030303" pitchFamily="18" charset="0"/>
              </a:rPr>
              <a:t> </a:t>
            </a:r>
            <a:endParaRPr lang="ru-RU" altLang="ru-RU" b="1" dirty="0" smtClean="0">
              <a:latin typeface="Constantia" panose="02030602050306030303" pitchFamily="18" charset="0"/>
            </a:endParaRPr>
          </a:p>
          <a:p>
            <a:pPr marL="514350" indent="-514350"/>
            <a:r>
              <a:rPr lang="ru-RU" altLang="ru-RU" b="1" dirty="0" smtClean="0">
                <a:latin typeface="Constantia" panose="02030602050306030303" pitchFamily="18" charset="0"/>
              </a:rPr>
              <a:t>Республики Беларусь</a:t>
            </a:r>
          </a:p>
          <a:p>
            <a:pPr marL="514350" indent="-514350">
              <a:buFont typeface="Wingdings" panose="05000000000000000000" pitchFamily="2" charset="2"/>
              <a:buChar char="ü"/>
            </a:pPr>
            <a:r>
              <a:rPr lang="ru-RU" altLang="ru-RU" b="1" dirty="0" smtClean="0">
                <a:latin typeface="Constantia" panose="02030602050306030303" pitchFamily="18" charset="0"/>
              </a:rPr>
              <a:t>РУП </a:t>
            </a:r>
            <a:r>
              <a:rPr lang="ru-RU" altLang="ru-RU" b="1" dirty="0">
                <a:latin typeface="Constantia" panose="02030602050306030303" pitchFamily="18" charset="0"/>
              </a:rPr>
              <a:t>«</a:t>
            </a:r>
            <a:r>
              <a:rPr lang="ru-RU" altLang="ru-RU" b="1" dirty="0" err="1">
                <a:latin typeface="Constantia" panose="02030602050306030303" pitchFamily="18" charset="0"/>
              </a:rPr>
              <a:t>Белтелеком</a:t>
            </a:r>
            <a:r>
              <a:rPr lang="ru-RU" altLang="ru-RU" b="1" dirty="0" smtClean="0">
                <a:latin typeface="Constantia" panose="02030602050306030303" pitchFamily="18" charset="0"/>
              </a:rPr>
              <a:t>» и его структурные подразделения</a:t>
            </a:r>
            <a:endParaRPr lang="ru-RU" altLang="ru-RU" b="1" dirty="0">
              <a:latin typeface="Constantia" panose="02030602050306030303" pitchFamily="18" charset="0"/>
            </a:endParaRPr>
          </a:p>
          <a:p>
            <a:pPr marL="514350" indent="-514350">
              <a:buFont typeface="Wingdings" panose="05000000000000000000" pitchFamily="2" charset="2"/>
              <a:buChar char="ü"/>
            </a:pPr>
            <a:r>
              <a:rPr lang="ru-RU" altLang="ru-RU" b="1" dirty="0">
                <a:latin typeface="Constantia" panose="02030602050306030303" pitchFamily="18" charset="0"/>
              </a:rPr>
              <a:t>РУП «</a:t>
            </a:r>
            <a:r>
              <a:rPr lang="ru-RU" altLang="ru-RU" b="1" dirty="0" err="1">
                <a:latin typeface="Constantia" panose="02030602050306030303" pitchFamily="18" charset="0"/>
              </a:rPr>
              <a:t>Белпочта</a:t>
            </a:r>
            <a:r>
              <a:rPr lang="ru-RU" altLang="ru-RU" b="1" dirty="0">
                <a:latin typeface="Constantia" panose="02030602050306030303" pitchFamily="18" charset="0"/>
              </a:rPr>
              <a:t>»</a:t>
            </a:r>
          </a:p>
          <a:p>
            <a:pPr marL="514350" indent="-514350">
              <a:buFont typeface="Wingdings" panose="05000000000000000000" pitchFamily="2" charset="2"/>
              <a:buChar char="ü"/>
            </a:pPr>
            <a:r>
              <a:rPr lang="ru-RU" altLang="ru-RU" b="1" dirty="0">
                <a:latin typeface="Constantia" panose="02030602050306030303" pitchFamily="18" charset="0"/>
              </a:rPr>
              <a:t>РУП «БРТПЦ»</a:t>
            </a:r>
            <a:endParaRPr lang="en-US" altLang="ru-RU" b="1" dirty="0">
              <a:latin typeface="Constantia" panose="02030602050306030303" pitchFamily="18" charset="0"/>
            </a:endParaRPr>
          </a:p>
          <a:p>
            <a:pPr marL="514350" indent="-514350">
              <a:buFont typeface="Wingdings" panose="05000000000000000000" pitchFamily="2" charset="2"/>
              <a:buChar char="ü"/>
            </a:pPr>
            <a:r>
              <a:rPr lang="ru-RU" altLang="ru-RU" b="1" dirty="0">
                <a:latin typeface="Constantia" panose="02030602050306030303" pitchFamily="18" charset="0"/>
              </a:rPr>
              <a:t>ИООО «</a:t>
            </a:r>
            <a:r>
              <a:rPr lang="en-US" altLang="ru-RU" b="1" dirty="0">
                <a:latin typeface="Constantia" panose="02030602050306030303" pitchFamily="18" charset="0"/>
              </a:rPr>
              <a:t>Z</a:t>
            </a:r>
            <a:r>
              <a:rPr lang="ru-RU" altLang="ru-RU" b="1" dirty="0">
                <a:latin typeface="Constantia" panose="02030602050306030303" pitchFamily="18" charset="0"/>
              </a:rPr>
              <a:t>ТЕ»</a:t>
            </a:r>
          </a:p>
          <a:p>
            <a:pPr marL="514350" indent="-514350">
              <a:buFont typeface="Wingdings" panose="05000000000000000000" pitchFamily="2" charset="2"/>
              <a:buChar char="ü"/>
            </a:pPr>
            <a:r>
              <a:rPr lang="ru-RU" altLang="ru-RU" b="1" dirty="0" smtClean="0">
                <a:latin typeface="Constantia" panose="02030602050306030303" pitchFamily="18" charset="0"/>
              </a:rPr>
              <a:t>СООО «Мобильные Теле Системы»</a:t>
            </a:r>
          </a:p>
          <a:p>
            <a:pPr marL="514350" indent="-514350">
              <a:buFont typeface="Wingdings" panose="05000000000000000000" pitchFamily="2" charset="2"/>
              <a:buChar char="ü"/>
            </a:pPr>
            <a:r>
              <a:rPr lang="ru-RU" altLang="ru-RU" b="1" dirty="0" smtClean="0">
                <a:latin typeface="Constantia" panose="02030602050306030303" pitchFamily="18" charset="0"/>
              </a:rPr>
              <a:t>УП «А</a:t>
            </a:r>
            <a:r>
              <a:rPr lang="ru-RU" altLang="ru-RU" b="1" dirty="0" smtClean="0">
                <a:latin typeface="Constantia" panose="02030602050306030303" pitchFamily="18" charset="0"/>
                <a:sym typeface="Symbol"/>
              </a:rPr>
              <a:t></a:t>
            </a:r>
            <a:r>
              <a:rPr lang="ru-RU" altLang="ru-RU" b="1" dirty="0" smtClean="0">
                <a:latin typeface="Constantia" panose="02030602050306030303" pitchFamily="18" charset="0"/>
              </a:rPr>
              <a:t>»</a:t>
            </a:r>
          </a:p>
          <a:p>
            <a:pPr marL="514350" indent="-514350">
              <a:buFont typeface="Wingdings" panose="05000000000000000000" pitchFamily="2" charset="2"/>
              <a:buChar char="ü"/>
            </a:pPr>
            <a:r>
              <a:rPr lang="ru-RU" altLang="ru-RU" b="1" dirty="0" smtClean="0">
                <a:latin typeface="Constantia" panose="02030602050306030303" pitchFamily="18" charset="0"/>
              </a:rPr>
              <a:t>ЗАО «Белорусские сотовые </a:t>
            </a:r>
            <a:r>
              <a:rPr lang="ru-RU" altLang="ru-RU" b="1" smtClean="0">
                <a:latin typeface="Constantia" panose="02030602050306030303" pitchFamily="18" charset="0"/>
              </a:rPr>
              <a:t>телесистемы»</a:t>
            </a:r>
            <a:endParaRPr lang="ru-RU" altLang="ru-RU" b="1" dirty="0" smtClean="0">
              <a:latin typeface="Constantia" panose="02030602050306030303" pitchFamily="18" charset="0"/>
            </a:endParaRPr>
          </a:p>
          <a:p>
            <a:pPr marL="514350" indent="-514350">
              <a:buFont typeface="Wingdings" panose="05000000000000000000" pitchFamily="2" charset="2"/>
              <a:buChar char="ü"/>
            </a:pPr>
            <a:r>
              <a:rPr lang="ru-RU" altLang="ru-RU" b="1" dirty="0" smtClean="0">
                <a:latin typeface="Constantia" panose="02030602050306030303" pitchFamily="18" charset="0"/>
              </a:rPr>
              <a:t>Национальная государственная телерадиокомпания </a:t>
            </a:r>
          </a:p>
          <a:p>
            <a:pPr marL="514350" indent="-514350">
              <a:buFont typeface="Wingdings" panose="05000000000000000000" pitchFamily="2" charset="2"/>
              <a:buChar char="ü"/>
            </a:pPr>
            <a:r>
              <a:rPr lang="ru-RU" altLang="ru-RU" b="1" dirty="0" smtClean="0">
                <a:latin typeface="Constantia" panose="02030602050306030303" pitchFamily="18" charset="0"/>
              </a:rPr>
              <a:t>УВД </a:t>
            </a:r>
            <a:r>
              <a:rPr lang="ru-RU" altLang="ru-RU" b="1" dirty="0">
                <a:latin typeface="Constantia" panose="02030602050306030303" pitchFamily="18" charset="0"/>
              </a:rPr>
              <a:t>Витебского облисполкома</a:t>
            </a:r>
          </a:p>
          <a:p>
            <a:pPr marL="514350" indent="-514350">
              <a:buFont typeface="Wingdings" panose="05000000000000000000" pitchFamily="2" charset="2"/>
              <a:buChar char="ü"/>
            </a:pPr>
            <a:r>
              <a:rPr lang="ru-RU" altLang="ru-RU" b="1" dirty="0" smtClean="0">
                <a:latin typeface="Constantia" panose="02030602050306030303" pitchFamily="18" charset="0"/>
              </a:rPr>
              <a:t>ОАО </a:t>
            </a:r>
            <a:r>
              <a:rPr lang="ru-RU" altLang="ru-RU" b="1" dirty="0">
                <a:latin typeface="Constantia" panose="02030602050306030303" pitchFamily="18" charset="0"/>
              </a:rPr>
              <a:t>«</a:t>
            </a:r>
            <a:r>
              <a:rPr lang="ru-RU" altLang="ru-RU" b="1" dirty="0" err="1">
                <a:latin typeface="Constantia" panose="02030602050306030303" pitchFamily="18" charset="0"/>
              </a:rPr>
              <a:t>Белсвязьстрой</a:t>
            </a:r>
            <a:r>
              <a:rPr lang="ru-RU" altLang="ru-RU" b="1" dirty="0">
                <a:latin typeface="Constantia" panose="02030602050306030303" pitchFamily="18" charset="0"/>
              </a:rPr>
              <a:t>»</a:t>
            </a:r>
          </a:p>
          <a:p>
            <a:pPr marL="514350" indent="-514350">
              <a:buFont typeface="Wingdings" panose="05000000000000000000" pitchFamily="2" charset="2"/>
              <a:buChar char="ü"/>
            </a:pPr>
            <a:r>
              <a:rPr lang="ru-RU" altLang="ru-RU" b="1" dirty="0">
                <a:latin typeface="Constantia" panose="02030602050306030303" pitchFamily="18" charset="0"/>
              </a:rPr>
              <a:t>ОАО «</a:t>
            </a:r>
            <a:r>
              <a:rPr lang="ru-RU" altLang="ru-RU" b="1" dirty="0" err="1">
                <a:latin typeface="Constantia" panose="02030602050306030303" pitchFamily="18" charset="0"/>
              </a:rPr>
              <a:t>Гипросвязь</a:t>
            </a:r>
            <a:r>
              <a:rPr lang="ru-RU" altLang="ru-RU" b="1" dirty="0">
                <a:latin typeface="Constantia" panose="02030602050306030303" pitchFamily="18" charset="0"/>
              </a:rPr>
              <a:t>»</a:t>
            </a:r>
          </a:p>
          <a:p>
            <a:pPr marL="514350" indent="-514350">
              <a:buFont typeface="Wingdings" panose="05000000000000000000" pitchFamily="2" charset="2"/>
              <a:buChar char="ü"/>
            </a:pPr>
            <a:r>
              <a:rPr lang="ru-RU" altLang="ru-RU" b="1" dirty="0">
                <a:latin typeface="Constantia" panose="02030602050306030303" pitchFamily="18" charset="0"/>
              </a:rPr>
              <a:t>ОАО «</a:t>
            </a:r>
            <a:r>
              <a:rPr lang="ru-RU" altLang="ru-RU" b="1" dirty="0" err="1">
                <a:latin typeface="Constantia" panose="02030602050306030303" pitchFamily="18" charset="0"/>
              </a:rPr>
              <a:t>Белремстройсвязь</a:t>
            </a:r>
            <a:r>
              <a:rPr lang="ru-RU" altLang="ru-RU" b="1" dirty="0">
                <a:latin typeface="Constantia" panose="02030602050306030303" pitchFamily="18" charset="0"/>
              </a:rPr>
              <a:t>»</a:t>
            </a:r>
          </a:p>
          <a:p>
            <a:pPr marL="514350" indent="-514350">
              <a:buFont typeface="Wingdings" panose="05000000000000000000" pitchFamily="2" charset="2"/>
              <a:buChar char="ü"/>
            </a:pPr>
            <a:endParaRPr lang="ru-RU" altLang="ru-RU" b="1" dirty="0">
              <a:latin typeface="Constantia" panose="02030602050306030303" pitchFamily="18" charset="0"/>
            </a:endParaRPr>
          </a:p>
        </p:txBody>
      </p:sp>
      <p:pic>
        <p:nvPicPr>
          <p:cNvPr id="9" name="Picture 8" descr="Картинки по запросу «Белсвязьстрой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476" y="3000372"/>
            <a:ext cx="1832524" cy="16292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0" y="5798456"/>
            <a:ext cx="2208123" cy="105954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Картинки по запросу БЕЛТЕЛЕКОМ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97" y="1928802"/>
            <a:ext cx="2016103" cy="10001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Картинки по запросу ИООО «ZТЕ»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212" t="14001" r="8788" b="16000"/>
          <a:stretch/>
        </p:blipFill>
        <p:spPr bwMode="auto">
          <a:xfrm>
            <a:off x="6215074" y="3286124"/>
            <a:ext cx="1068935" cy="7219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Похожее изображени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93" y="5168744"/>
            <a:ext cx="2824911" cy="107749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5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 txBox="1">
            <a:spLocks noGrp="1"/>
          </p:cNvSpPr>
          <p:nvPr>
            <p:ph idx="1"/>
          </p:nvPr>
        </p:nvSpPr>
        <p:spPr>
          <a:xfrm>
            <a:off x="571472" y="571480"/>
            <a:ext cx="8229600" cy="218521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Вступительные экзамены: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(белорусский) язык (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ЦТ или ЦЭ)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(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ЦТ или ЦЭ)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Иностранный язык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ЦТ или ЦЭ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2786058"/>
          <a:ext cx="8293128" cy="3118332"/>
        </p:xfrm>
        <a:graphic>
          <a:graphicData uri="http://schemas.openxmlformats.org/drawingml/2006/table">
            <a:tbl>
              <a:tblPr/>
              <a:tblGrid>
                <a:gridCol w="1976400"/>
                <a:gridCol w="1771520"/>
                <a:gridCol w="1129243"/>
                <a:gridCol w="1157476"/>
                <a:gridCol w="1175900"/>
                <a:gridCol w="1082589"/>
              </a:tblGrid>
              <a:tr h="102663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план приема 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проект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результаты 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2022 года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622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дневное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ПБ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ПБ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</a:tr>
              <a:tr h="8269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Бюджет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Платное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бюджет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Платное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49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2,2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289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1,3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220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780" marR="177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Tm="15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0" y="0"/>
            <a:ext cx="3143240" cy="2000240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6" name="Picture 4" descr="foto_by_ILYIN S A_1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103" y="620689"/>
            <a:ext cx="4655954" cy="3104240"/>
          </a:xfrm>
          <a:prstGeom prst="cloud">
            <a:avLst/>
          </a:prstGeom>
          <a:noFill/>
          <a:ln w="57150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TextBox 1"/>
          <p:cNvSpPr txBox="1"/>
          <p:nvPr/>
        </p:nvSpPr>
        <p:spPr>
          <a:xfrm>
            <a:off x="1643042" y="2714620"/>
            <a:ext cx="7128792" cy="3539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/>
            <a:r>
              <a:rPr lang="ru-RU" sz="3200" b="1" dirty="0" smtClean="0">
                <a:ln w="50800"/>
              </a:rPr>
              <a:t>МАРКЕТИНГ – это </a:t>
            </a:r>
          </a:p>
          <a:p>
            <a:pPr algn="r"/>
            <a:r>
              <a:rPr lang="ru-RU" sz="3200" b="1" dirty="0" smtClean="0">
                <a:ln w="50800"/>
              </a:rPr>
              <a:t>современная и актуальная специальность, направленная на изучение совокупности процессов создания, продвижения и предоставления ценностей продукта или услуги покупателям  </a:t>
            </a:r>
            <a:endParaRPr lang="ru-RU" sz="3200" b="1" dirty="0">
              <a:ln w="5080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13351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0" y="0"/>
            <a:ext cx="3143240" cy="2000240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Параллелограмм 4"/>
          <p:cNvSpPr/>
          <p:nvPr/>
        </p:nvSpPr>
        <p:spPr>
          <a:xfrm>
            <a:off x="214282" y="571480"/>
            <a:ext cx="4214842" cy="571504"/>
          </a:xfrm>
          <a:prstGeom prst="parallelogram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642918"/>
            <a:ext cx="40005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Специальность маркетинг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450703">
            <a:off x="6119732" y="3276826"/>
            <a:ext cx="2819252" cy="2819252"/>
          </a:xfrm>
          <a:prstGeom prst="cloud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8" name="Загнутый угол 7"/>
          <p:cNvSpPr/>
          <p:nvPr/>
        </p:nvSpPr>
        <p:spPr>
          <a:xfrm>
            <a:off x="4572000" y="1714488"/>
            <a:ext cx="4357718" cy="857256"/>
          </a:xfrm>
          <a:prstGeom prst="foldedCorner">
            <a:avLst/>
          </a:prstGeom>
          <a:solidFill>
            <a:schemeClr val="tx2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500562" y="1669309"/>
            <a:ext cx="428628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Квалификация:</a:t>
            </a:r>
          </a:p>
          <a:p>
            <a:pPr algn="ctr"/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Маркетолог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  - экономист 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0" name="Загнутый угол 9"/>
          <p:cNvSpPr/>
          <p:nvPr/>
        </p:nvSpPr>
        <p:spPr>
          <a:xfrm>
            <a:off x="571472" y="3045551"/>
            <a:ext cx="4357718" cy="2883780"/>
          </a:xfrm>
          <a:prstGeom prst="foldedCorner">
            <a:avLst/>
          </a:prstGeom>
          <a:solidFill>
            <a:schemeClr val="tx2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3154964"/>
            <a:ext cx="4286280" cy="26314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ts val="2200"/>
              </a:lnSpc>
              <a:buFont typeface="Arial" panose="020B0604020202020204" pitchFamily="34" charset="0"/>
              <a:buNone/>
            </a:pPr>
            <a:r>
              <a:rPr lang="ru-RU" altLang="ru-RU" sz="24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МАРКЕТОЛОГ  УМЕЕТ:</a:t>
            </a:r>
          </a:p>
          <a:p>
            <a:pPr>
              <a:lnSpc>
                <a:spcPts val="2200"/>
              </a:lnSpc>
              <a:buFont typeface="Arial" panose="020B0604020202020204" pitchFamily="34" charset="0"/>
              <a:buNone/>
            </a:pPr>
            <a:endParaRPr lang="ru-RU" altLang="ru-RU" sz="24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marL="342900" indent="-342900">
              <a:lnSpc>
                <a:spcPts val="2200"/>
              </a:lnSpc>
              <a:buFont typeface="Wingdings" panose="05000000000000000000" pitchFamily="2" charset="2"/>
              <a:buChar char="q"/>
            </a:pPr>
            <a:r>
              <a:rPr lang="ru-RU" alt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Исследовать рынки;</a:t>
            </a:r>
          </a:p>
          <a:p>
            <a:pPr marL="342900" indent="-342900">
              <a:lnSpc>
                <a:spcPts val="2200"/>
              </a:lnSpc>
              <a:buFont typeface="Wingdings" panose="05000000000000000000" pitchFamily="2" charset="2"/>
              <a:buChar char="q"/>
            </a:pPr>
            <a:r>
              <a:rPr lang="ru-RU" alt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Прогнозировать рыночную конъюнктуру;</a:t>
            </a:r>
          </a:p>
          <a:p>
            <a:pPr marL="342900" indent="-342900">
              <a:lnSpc>
                <a:spcPts val="2200"/>
              </a:lnSpc>
              <a:buFont typeface="Wingdings" panose="05000000000000000000" pitchFamily="2" charset="2"/>
              <a:buChar char="q"/>
            </a:pPr>
            <a:r>
              <a:rPr lang="ru-RU" alt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Проводить рекламные кампании;</a:t>
            </a:r>
          </a:p>
          <a:p>
            <a:pPr marL="342900" indent="-342900">
              <a:lnSpc>
                <a:spcPts val="2200"/>
              </a:lnSpc>
              <a:buFont typeface="Wingdings" panose="05000000000000000000" pitchFamily="2" charset="2"/>
              <a:buChar char="q"/>
            </a:pPr>
            <a:r>
              <a:rPr lang="ru-RU" alt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Определять приемлемую цену продукта или услуги.</a:t>
            </a:r>
            <a:endParaRPr lang="ru-RU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Tm="15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2071678"/>
            <a:ext cx="4900618" cy="4054485"/>
          </a:xfrm>
        </p:spPr>
        <p:txBody>
          <a:bodyPr/>
          <a:lstStyle/>
          <a:p>
            <a:pPr defTabSz="965200">
              <a:lnSpc>
                <a:spcPts val="22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Маркетинг</a:t>
            </a:r>
          </a:p>
          <a:p>
            <a:pPr defTabSz="965200">
              <a:lnSpc>
                <a:spcPts val="22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Маркетинговые исследования</a:t>
            </a:r>
          </a:p>
          <a:p>
            <a:pPr defTabSz="965200">
              <a:lnSpc>
                <a:spcPts val="22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Маркетинговые коммуникации</a:t>
            </a:r>
          </a:p>
          <a:p>
            <a:pPr defTabSz="965200">
              <a:lnSpc>
                <a:spcPts val="22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Маркетинг инноваций</a:t>
            </a:r>
          </a:p>
          <a:p>
            <a:pPr defTabSz="965200">
              <a:lnSpc>
                <a:spcPts val="22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Стратегический маркетинг</a:t>
            </a:r>
          </a:p>
          <a:p>
            <a:pPr defTabSz="965200">
              <a:lnSpc>
                <a:spcPts val="22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Экономика организации</a:t>
            </a:r>
          </a:p>
          <a:p>
            <a:pPr defTabSz="965200">
              <a:lnSpc>
                <a:spcPts val="22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и другие.</a:t>
            </a:r>
            <a:endParaRPr lang="ru-RU" dirty="0"/>
          </a:p>
        </p:txBody>
      </p:sp>
      <p:pic>
        <p:nvPicPr>
          <p:cNvPr id="4" name="Picture 2" descr="Y:\KAFEDRA$\Фотографии студентов\12.2014_АПС Бизнес-Инфо МС241 и ЭС241\МС241\DSC_01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285992"/>
            <a:ext cx="3571900" cy="2500330"/>
          </a:xfrm>
          <a:prstGeom prst="cloud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lope"/>
            <a:contourClr>
              <a:srgbClr val="969696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341086" y="214290"/>
            <a:ext cx="5302748" cy="1302212"/>
          </a:xfrm>
          <a:prstGeom prst="parallelogram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Основные дисциплины</a:t>
            </a:r>
            <a:b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</p:spTree>
  </p:cSld>
  <p:clrMapOvr>
    <a:masterClrMapping/>
  </p:clrMapOvr>
  <p:transition advTm="15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0" y="0"/>
            <a:ext cx="3143240" cy="2000240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Параллелограмм 4"/>
          <p:cNvSpPr/>
          <p:nvPr/>
        </p:nvSpPr>
        <p:spPr>
          <a:xfrm>
            <a:off x="214282" y="571480"/>
            <a:ext cx="4214842" cy="928694"/>
          </a:xfrm>
          <a:prstGeom prst="parallelogram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642918"/>
            <a:ext cx="40005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Достижения наших 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маркетологов</a:t>
            </a:r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" name="Объект 3"/>
          <p:cNvSpPr>
            <a:spLocks noGrp="1"/>
          </p:cNvSpPr>
          <p:nvPr>
            <p:ph idx="1"/>
          </p:nvPr>
        </p:nvSpPr>
        <p:spPr>
          <a:xfrm>
            <a:off x="357158" y="2857496"/>
            <a:ext cx="7329840" cy="3714776"/>
          </a:xfrm>
        </p:spPr>
        <p:txBody>
          <a:bodyPr>
            <a:noAutofit/>
          </a:bodyPr>
          <a:lstStyle/>
          <a:p>
            <a:pPr marL="533400" indent="-533400" algn="just">
              <a:buFont typeface="Arial" panose="020B0604020202020204" pitchFamily="34" charset="0"/>
              <a:buAutoNum type="arabicPeriod"/>
            </a:pPr>
            <a:r>
              <a:rPr lang="ru-RU" alt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Работы студентов занимают призовые места на Республиканском конкурсе </a:t>
            </a:r>
            <a:r>
              <a:rPr lang="ru-RU" alt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научных работ студентов высших </a:t>
            </a:r>
            <a:r>
              <a:rPr lang="ru-RU" alt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учебных заведений</a:t>
            </a:r>
            <a:endParaRPr lang="ru-RU" alt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pPr marL="533400" indent="-533400" algn="just">
              <a:buFont typeface="Arial" panose="020B0604020202020204" pitchFamily="34" charset="0"/>
              <a:buAutoNum type="arabicPeriod"/>
            </a:pPr>
            <a:r>
              <a:rPr lang="ru-RU" alt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Команда занимает призовые места на  Международной экономической олимпиаде </a:t>
            </a:r>
            <a:r>
              <a:rPr lang="ru-RU" alt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среди студентов высших учебных </a:t>
            </a:r>
            <a:r>
              <a:rPr lang="ru-RU" alt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заведений</a:t>
            </a:r>
          </a:p>
          <a:p>
            <a:pPr marL="533400" indent="-533400" algn="just">
              <a:buFont typeface="Arial" panose="020B0604020202020204" pitchFamily="34" charset="0"/>
              <a:buAutoNum type="arabicPeriod"/>
            </a:pPr>
            <a:r>
              <a:rPr lang="ru-RU" alt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Студенты занимают </a:t>
            </a:r>
            <a:r>
              <a:rPr lang="ru-RU" altLang="ru-RU" sz="2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призовые места </a:t>
            </a:r>
            <a:r>
              <a:rPr lang="ru-RU" alt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к</a:t>
            </a:r>
            <a:r>
              <a:rPr lang="ru-RU" alt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онкурсе профессионального мастерства по специальности  «Маркетинг» </a:t>
            </a:r>
            <a:endParaRPr lang="ru-RU" alt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Y:\KAFEDRA$\Викторина_Олимпиада\2019\Для олимп\BS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42852"/>
            <a:ext cx="3619441" cy="2714581"/>
          </a:xfrm>
          <a:prstGeom prst="cloud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  <p:transition advTm="15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нутый угол 13"/>
          <p:cNvSpPr/>
          <p:nvPr/>
        </p:nvSpPr>
        <p:spPr>
          <a:xfrm>
            <a:off x="928662" y="1928802"/>
            <a:ext cx="7143800" cy="1428760"/>
          </a:xfrm>
          <a:prstGeom prst="foldedCorner">
            <a:avLst/>
          </a:prstGeom>
          <a:solidFill>
            <a:schemeClr val="tx2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ый треугольник 3"/>
          <p:cNvSpPr/>
          <p:nvPr/>
        </p:nvSpPr>
        <p:spPr>
          <a:xfrm flipV="1">
            <a:off x="0" y="0"/>
            <a:ext cx="3143240" cy="2000240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Параллелограмм 4"/>
          <p:cNvSpPr/>
          <p:nvPr/>
        </p:nvSpPr>
        <p:spPr>
          <a:xfrm>
            <a:off x="214282" y="571480"/>
            <a:ext cx="4214842" cy="928694"/>
          </a:xfrm>
          <a:prstGeom prst="parallelogram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642918"/>
            <a:ext cx="40005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Материально-техническая база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437492">
            <a:off x="896263" y="3711873"/>
            <a:ext cx="3411813" cy="2633537"/>
          </a:xfrm>
          <a:prstGeom prst="cloud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slope"/>
            <a:bevelB w="82550" h="44450" prst="angle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357158" y="1901129"/>
            <a:ext cx="8246070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marL="354013" indent="-265113" algn="ctr" eaLnBrk="0" hangingPunct="0">
              <a:spcBef>
                <a:spcPct val="20000"/>
              </a:spcBef>
              <a:defRPr/>
            </a:pPr>
            <a:r>
              <a:rPr lang="ru-RU" sz="2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2</a:t>
            </a:r>
            <a:r>
              <a:rPr lang="ru-RU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КОМПЬЮТЕРНЫЕ ЛАБОРАТОРИИ</a:t>
            </a:r>
            <a:endParaRPr lang="en-US" sz="2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sz="2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«Информационные технологии в управлении и маркетинге»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</a:t>
            </a:r>
            <a:r>
              <a:rPr lang="ru-RU" sz="2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Информационные технологии в экономике и управлении»</a:t>
            </a:r>
          </a:p>
        </p:txBody>
      </p:sp>
      <p:pic>
        <p:nvPicPr>
          <p:cNvPr id="1026" name="Picture 2" descr="Y:\KAFEDRA$\Фотографии студентов\12.2014_АПС Бизнес-Инфо МС241 и ЭС241\МС241\DSC_01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737946"/>
            <a:ext cx="3429024" cy="2271157"/>
          </a:xfrm>
          <a:prstGeom prst="cloud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lope"/>
            <a:contourClr>
              <a:srgbClr val="969696"/>
            </a:contourClr>
          </a:sp3d>
        </p:spPr>
      </p:pic>
    </p:spTree>
  </p:cSld>
  <p:clrMapOvr>
    <a:masterClrMapping/>
  </p:clrMapOvr>
  <p:transition advTm="15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0" y="0"/>
            <a:ext cx="3143240" cy="2000240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Параллелограмм 4"/>
          <p:cNvSpPr/>
          <p:nvPr/>
        </p:nvSpPr>
        <p:spPr>
          <a:xfrm>
            <a:off x="214282" y="571480"/>
            <a:ext cx="4214842" cy="928694"/>
          </a:xfrm>
          <a:prstGeom prst="parallelogram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642918"/>
            <a:ext cx="40005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Научно-исследовательская работа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857364"/>
            <a:ext cx="8572560" cy="405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altLang="ru-RU" sz="22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Научно-исследовательская </a:t>
            </a:r>
            <a:r>
              <a:rPr lang="ru-RU" altLang="ru-RU" sz="22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лаборатория «Научно-образовательный </a:t>
            </a:r>
            <a:r>
              <a:rPr lang="ru-RU" altLang="ru-RU" sz="22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центр экономики и маркетинга»</a:t>
            </a:r>
          </a:p>
          <a:p>
            <a:pPr marL="457200" indent="-457200"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altLang="ru-RU" sz="22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Научно-педагогическая </a:t>
            </a:r>
            <a:r>
              <a:rPr lang="ru-RU" altLang="ru-RU" sz="22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школа «Теория экономического роста страны и ее инновационная и структурная составляющие»</a:t>
            </a:r>
          </a:p>
          <a:p>
            <a:pPr marL="457200" indent="-457200"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altLang="ru-RU" sz="22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Научно-исследовательской темы</a:t>
            </a:r>
          </a:p>
          <a:p>
            <a:pPr marL="742950" lvl="1" indent="-285750"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altLang="ru-RU" sz="2200" b="1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Разработка </a:t>
            </a:r>
            <a:r>
              <a:rPr lang="ru-RU" altLang="ru-RU" sz="2200" b="1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бизнес-плана создания открытых электронных </a:t>
            </a:r>
            <a:r>
              <a:rPr lang="ru-RU" altLang="ru-RU" sz="2200" b="1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ресурсов </a:t>
            </a:r>
            <a:r>
              <a:rPr lang="ru-RU" altLang="ru-RU" sz="2200" b="1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 области </a:t>
            </a:r>
            <a:r>
              <a:rPr lang="ru-RU" altLang="ru-RU" sz="2200" b="1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связи</a:t>
            </a:r>
            <a:endParaRPr lang="ru-RU" altLang="ru-RU" sz="2200" b="1" dirty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742950" lvl="1" indent="-285750"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altLang="ru-RU" sz="2200" b="1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Разработка методики и </a:t>
            </a:r>
            <a:r>
              <a:rPr lang="ru-RU" altLang="ru-RU" sz="2200" b="1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программного обеспечения </a:t>
            </a:r>
            <a:r>
              <a:rPr lang="ru-RU" altLang="ru-RU" sz="2200" b="1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моделирования эффективности использования радиочастотного спектра в </a:t>
            </a:r>
            <a:r>
              <a:rPr lang="ru-RU" altLang="ru-RU" sz="2200" b="1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Республике Беларусь </a:t>
            </a:r>
          </a:p>
          <a:p>
            <a:pPr marL="742950" lvl="1" indent="-285750"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Разработка рекомендаций по совершенствованию методики расчета платы за выделение и использование радиочастотного спектра для всех видов радиосвязи</a:t>
            </a:r>
            <a:endParaRPr lang="ru-RU" altLang="ru-RU" sz="22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15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0" y="0"/>
            <a:ext cx="3143240" cy="2000240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Параллелограмм 4"/>
          <p:cNvSpPr/>
          <p:nvPr/>
        </p:nvSpPr>
        <p:spPr>
          <a:xfrm>
            <a:off x="214282" y="285728"/>
            <a:ext cx="3714776" cy="571504"/>
          </a:xfrm>
          <a:prstGeom prst="parallelogram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357166"/>
            <a:ext cx="342902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Работа с молодежью</a:t>
            </a:r>
          </a:p>
        </p:txBody>
      </p:sp>
      <p:pic>
        <p:nvPicPr>
          <p:cNvPr id="12" name="Picture 5" descr="IMG_597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 rot="21392038">
            <a:off x="285720" y="2076526"/>
            <a:ext cx="2626184" cy="1753060"/>
          </a:xfrm>
          <a:prstGeom prst="flowChartAlternateProcess">
            <a:avLst/>
          </a:prstGeom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" name="Picture 4" descr="IMG_044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1392038">
            <a:off x="3214678" y="1576460"/>
            <a:ext cx="2598570" cy="1753356"/>
          </a:xfrm>
          <a:prstGeom prst="flowChartAlternateProcess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4" name="Picture 7" descr="D:\Фотограф Алекс.Иванович\2013 ВГКС 12 надежд весны\IMG_5994а 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92038">
            <a:off x="6072198" y="1219270"/>
            <a:ext cx="2575507" cy="1714511"/>
          </a:xfrm>
          <a:prstGeom prst="flowChartAlternateProcess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5" name="Picture 5" descr="IMG_348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92038">
            <a:off x="3214678" y="3505286"/>
            <a:ext cx="2357454" cy="1768641"/>
          </a:xfrm>
          <a:prstGeom prst="flowChartAlternateProcess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6" name="Picture 3" descr="DSCN020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392038">
            <a:off x="357158" y="4076790"/>
            <a:ext cx="2428891" cy="1729559"/>
          </a:xfrm>
          <a:prstGeom prst="flowChartAlternateProcess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7" name="Picture 2" descr="DSC_0292"/>
          <p:cNvPicPr>
            <a:picLocks noChangeAspect="1" noChangeArrowheads="1"/>
          </p:cNvPicPr>
          <p:nvPr/>
        </p:nvPicPr>
        <p:blipFill>
          <a:blip r:embed="rId7" cstate="print">
            <a:lum bright="20000"/>
          </a:blip>
          <a:srcRect l="3922" b="20406"/>
          <a:stretch>
            <a:fillRect/>
          </a:stretch>
        </p:blipFill>
        <p:spPr bwMode="auto">
          <a:xfrm rot="21392038">
            <a:off x="6072198" y="3148096"/>
            <a:ext cx="2714644" cy="1714512"/>
          </a:xfrm>
          <a:prstGeom prst="flowChartAlternateProcess">
            <a:avLst/>
          </a:prstGeom>
          <a:noFill/>
          <a:ln w="38100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advTm="15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0" y="0"/>
            <a:ext cx="3143240" cy="2000240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араллелограмм 4"/>
          <p:cNvSpPr/>
          <p:nvPr/>
        </p:nvSpPr>
        <p:spPr>
          <a:xfrm>
            <a:off x="214282" y="571480"/>
            <a:ext cx="3643338" cy="571504"/>
          </a:xfrm>
          <a:prstGeom prst="parallelogram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642918"/>
            <a:ext cx="321471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Военная кафедра</a:t>
            </a:r>
          </a:p>
        </p:txBody>
      </p:sp>
      <p:sp>
        <p:nvSpPr>
          <p:cNvPr id="7" name="Загнутый угол 6"/>
          <p:cNvSpPr/>
          <p:nvPr/>
        </p:nvSpPr>
        <p:spPr>
          <a:xfrm>
            <a:off x="5214942" y="2928934"/>
            <a:ext cx="3714776" cy="785818"/>
          </a:xfrm>
          <a:prstGeom prst="foldedCorner">
            <a:avLst/>
          </a:prstGeom>
          <a:solidFill>
            <a:schemeClr val="tx2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286348" y="2857496"/>
            <a:ext cx="385765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Подготовка младших командиров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2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728" y="3571876"/>
            <a:ext cx="3595713" cy="2696785"/>
          </a:xfrm>
          <a:prstGeom prst="cloud">
            <a:avLst/>
          </a:prstGeom>
          <a:ln w="5715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4" y="1643050"/>
            <a:ext cx="3714776" cy="2228866"/>
          </a:xfrm>
          <a:prstGeom prst="cloud">
            <a:avLst/>
          </a:prstGeom>
          <a:ln w="5715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advTm="15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561</TotalTime>
  <Words>335</Words>
  <Application>Microsoft Office PowerPoint</Application>
  <PresentationFormat>Экран (4:3)</PresentationFormat>
  <Paragraphs>81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2</vt:lpstr>
      <vt:lpstr>1</vt:lpstr>
      <vt:lpstr>Слайд 1</vt:lpstr>
      <vt:lpstr>Слайд 2</vt:lpstr>
      <vt:lpstr>Слайд 3</vt:lpstr>
      <vt:lpstr>Основные дисциплины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102</cp:revision>
  <dcterms:created xsi:type="dcterms:W3CDTF">2019-03-22T08:31:08Z</dcterms:created>
  <dcterms:modified xsi:type="dcterms:W3CDTF">2023-02-14T13:36:39Z</dcterms:modified>
</cp:coreProperties>
</file>